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303" r:id="rId2"/>
    <p:sldId id="411" r:id="rId3"/>
    <p:sldId id="436" r:id="rId4"/>
    <p:sldId id="415" r:id="rId5"/>
    <p:sldId id="450" r:id="rId6"/>
    <p:sldId id="470" r:id="rId7"/>
    <p:sldId id="471" r:id="rId8"/>
    <p:sldId id="472" r:id="rId9"/>
    <p:sldId id="473" r:id="rId10"/>
    <p:sldId id="456" r:id="rId11"/>
    <p:sldId id="457" r:id="rId12"/>
    <p:sldId id="367" r:id="rId13"/>
    <p:sldId id="404" r:id="rId14"/>
    <p:sldId id="440" r:id="rId15"/>
    <p:sldId id="441" r:id="rId16"/>
    <p:sldId id="442" r:id="rId17"/>
    <p:sldId id="443" r:id="rId18"/>
    <p:sldId id="423" r:id="rId19"/>
    <p:sldId id="447" r:id="rId20"/>
    <p:sldId id="464" r:id="rId21"/>
    <p:sldId id="407" r:id="rId22"/>
    <p:sldId id="448" r:id="rId23"/>
    <p:sldId id="452" r:id="rId24"/>
    <p:sldId id="408" r:id="rId25"/>
    <p:sldId id="469" r:id="rId26"/>
    <p:sldId id="474" r:id="rId27"/>
  </p:sldIdLst>
  <p:sldSz cx="9144000" cy="6858000" type="screen4x3"/>
  <p:notesSz cx="6858000" cy="9215438"/>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4000" kern="1200">
        <a:solidFill>
          <a:schemeClr val="tx1"/>
        </a:solidFill>
        <a:latin typeface="Arial" charset="0"/>
        <a:ea typeface="+mn-ea"/>
        <a:cs typeface="+mn-cs"/>
      </a:defRPr>
    </a:lvl1pPr>
    <a:lvl2pPr marL="457200" algn="l" rtl="0" fontAlgn="base">
      <a:spcBef>
        <a:spcPct val="0"/>
      </a:spcBef>
      <a:spcAft>
        <a:spcPct val="0"/>
      </a:spcAft>
      <a:defRPr sz="4000" kern="1200">
        <a:solidFill>
          <a:schemeClr val="tx1"/>
        </a:solidFill>
        <a:latin typeface="Arial" charset="0"/>
        <a:ea typeface="+mn-ea"/>
        <a:cs typeface="+mn-cs"/>
      </a:defRPr>
    </a:lvl2pPr>
    <a:lvl3pPr marL="914400" algn="l" rtl="0" fontAlgn="base">
      <a:spcBef>
        <a:spcPct val="0"/>
      </a:spcBef>
      <a:spcAft>
        <a:spcPct val="0"/>
      </a:spcAft>
      <a:defRPr sz="4000" kern="1200">
        <a:solidFill>
          <a:schemeClr val="tx1"/>
        </a:solidFill>
        <a:latin typeface="Arial" charset="0"/>
        <a:ea typeface="+mn-ea"/>
        <a:cs typeface="+mn-cs"/>
      </a:defRPr>
    </a:lvl3pPr>
    <a:lvl4pPr marL="1371600" algn="l" rtl="0" fontAlgn="base">
      <a:spcBef>
        <a:spcPct val="0"/>
      </a:spcBef>
      <a:spcAft>
        <a:spcPct val="0"/>
      </a:spcAft>
      <a:defRPr sz="4000" kern="1200">
        <a:solidFill>
          <a:schemeClr val="tx1"/>
        </a:solidFill>
        <a:latin typeface="Arial" charset="0"/>
        <a:ea typeface="+mn-ea"/>
        <a:cs typeface="+mn-cs"/>
      </a:defRPr>
    </a:lvl4pPr>
    <a:lvl5pPr marL="1828800" algn="l" rtl="0" fontAlgn="base">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00FF"/>
    <a:srgbClr val="800000"/>
    <a:srgbClr val="00FFFF"/>
    <a:srgbClr val="990000"/>
    <a:srgbClr val="FF9900"/>
    <a:srgbClr val="66CCFF"/>
    <a:srgbClr val="CC9900"/>
    <a:srgbClr val="FF3399"/>
    <a:srgbClr val="FF3300"/>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05" autoAdjust="0"/>
  </p:normalViewPr>
  <p:slideViewPr>
    <p:cSldViewPr>
      <p:cViewPr>
        <p:scale>
          <a:sx n="100" d="100"/>
          <a:sy n="100" d="100"/>
        </p:scale>
        <p:origin x="-294" y="690"/>
      </p:cViewPr>
      <p:guideLst>
        <p:guide orient="horz" pos="4032"/>
        <p:guide orient="horz" pos="864"/>
        <p:guide orient="horz" pos="240"/>
        <p:guide pos="288"/>
        <p:guide pos="2880"/>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1632" y="-60"/>
      </p:cViewPr>
      <p:guideLst>
        <p:guide orient="horz" pos="2903"/>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IGSWWLWBGS236E\Archive\FULL%20Restore\CRRL_DATA\Willamette_Projects\Detroit%20Dam\2014\Reports%20Presentations%20and%20Data%20Summaries\3%20Willamette%20Program%20Review\PRESENTATION\WillFlow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marker>
            <c:symbol val="none"/>
          </c:marker>
          <c:cat>
            <c:numRef>
              <c:f>WillFlows!$A$2:$A$93</c:f>
              <c:numCache>
                <c:formatCode>m/d/yy;@</c:formatCode>
                <c:ptCount val="92"/>
                <c:pt idx="0">
                  <c:v>41883</c:v>
                </c:pt>
                <c:pt idx="1">
                  <c:v>41884</c:v>
                </c:pt>
                <c:pt idx="2">
                  <c:v>41885</c:v>
                </c:pt>
                <c:pt idx="3">
                  <c:v>41886</c:v>
                </c:pt>
                <c:pt idx="4">
                  <c:v>41887</c:v>
                </c:pt>
                <c:pt idx="5">
                  <c:v>41888</c:v>
                </c:pt>
                <c:pt idx="6">
                  <c:v>41889</c:v>
                </c:pt>
                <c:pt idx="7">
                  <c:v>41890</c:v>
                </c:pt>
                <c:pt idx="8">
                  <c:v>41891</c:v>
                </c:pt>
                <c:pt idx="9">
                  <c:v>41892</c:v>
                </c:pt>
                <c:pt idx="10">
                  <c:v>41893</c:v>
                </c:pt>
                <c:pt idx="11">
                  <c:v>41894</c:v>
                </c:pt>
                <c:pt idx="12">
                  <c:v>41895</c:v>
                </c:pt>
                <c:pt idx="13">
                  <c:v>41896</c:v>
                </c:pt>
                <c:pt idx="14">
                  <c:v>41897</c:v>
                </c:pt>
                <c:pt idx="15">
                  <c:v>41898</c:v>
                </c:pt>
                <c:pt idx="16">
                  <c:v>41899</c:v>
                </c:pt>
                <c:pt idx="17">
                  <c:v>41900</c:v>
                </c:pt>
                <c:pt idx="18">
                  <c:v>41901</c:v>
                </c:pt>
                <c:pt idx="19">
                  <c:v>41902</c:v>
                </c:pt>
                <c:pt idx="20">
                  <c:v>41903</c:v>
                </c:pt>
                <c:pt idx="21">
                  <c:v>41904</c:v>
                </c:pt>
                <c:pt idx="22">
                  <c:v>41905</c:v>
                </c:pt>
                <c:pt idx="23">
                  <c:v>41906</c:v>
                </c:pt>
                <c:pt idx="24">
                  <c:v>41907</c:v>
                </c:pt>
                <c:pt idx="25">
                  <c:v>41908</c:v>
                </c:pt>
                <c:pt idx="26">
                  <c:v>41909</c:v>
                </c:pt>
                <c:pt idx="27">
                  <c:v>41910</c:v>
                </c:pt>
                <c:pt idx="28">
                  <c:v>41911</c:v>
                </c:pt>
                <c:pt idx="29">
                  <c:v>41912</c:v>
                </c:pt>
                <c:pt idx="30">
                  <c:v>41913</c:v>
                </c:pt>
                <c:pt idx="31">
                  <c:v>41914</c:v>
                </c:pt>
                <c:pt idx="32">
                  <c:v>41915</c:v>
                </c:pt>
                <c:pt idx="33">
                  <c:v>41916</c:v>
                </c:pt>
                <c:pt idx="34">
                  <c:v>41917</c:v>
                </c:pt>
                <c:pt idx="35">
                  <c:v>41918</c:v>
                </c:pt>
                <c:pt idx="36">
                  <c:v>41919</c:v>
                </c:pt>
                <c:pt idx="37">
                  <c:v>41920</c:v>
                </c:pt>
                <c:pt idx="38">
                  <c:v>41921</c:v>
                </c:pt>
                <c:pt idx="39">
                  <c:v>41922</c:v>
                </c:pt>
                <c:pt idx="40">
                  <c:v>41923</c:v>
                </c:pt>
                <c:pt idx="41">
                  <c:v>41924</c:v>
                </c:pt>
                <c:pt idx="42">
                  <c:v>41925</c:v>
                </c:pt>
                <c:pt idx="43">
                  <c:v>41926</c:v>
                </c:pt>
                <c:pt idx="44">
                  <c:v>41927</c:v>
                </c:pt>
                <c:pt idx="45">
                  <c:v>41928</c:v>
                </c:pt>
                <c:pt idx="46">
                  <c:v>41929</c:v>
                </c:pt>
                <c:pt idx="47">
                  <c:v>41930</c:v>
                </c:pt>
                <c:pt idx="48">
                  <c:v>41931</c:v>
                </c:pt>
                <c:pt idx="49">
                  <c:v>41932</c:v>
                </c:pt>
                <c:pt idx="50">
                  <c:v>41933</c:v>
                </c:pt>
                <c:pt idx="51">
                  <c:v>41934</c:v>
                </c:pt>
                <c:pt idx="52">
                  <c:v>41935</c:v>
                </c:pt>
                <c:pt idx="53">
                  <c:v>41936</c:v>
                </c:pt>
                <c:pt idx="54">
                  <c:v>41937</c:v>
                </c:pt>
                <c:pt idx="55">
                  <c:v>41938</c:v>
                </c:pt>
                <c:pt idx="56">
                  <c:v>41939</c:v>
                </c:pt>
                <c:pt idx="57">
                  <c:v>41940</c:v>
                </c:pt>
                <c:pt idx="58">
                  <c:v>41941</c:v>
                </c:pt>
                <c:pt idx="59">
                  <c:v>41942</c:v>
                </c:pt>
                <c:pt idx="60">
                  <c:v>41943</c:v>
                </c:pt>
                <c:pt idx="61">
                  <c:v>41944</c:v>
                </c:pt>
                <c:pt idx="62">
                  <c:v>41945</c:v>
                </c:pt>
                <c:pt idx="63">
                  <c:v>41946</c:v>
                </c:pt>
                <c:pt idx="64">
                  <c:v>41947</c:v>
                </c:pt>
                <c:pt idx="65">
                  <c:v>41948</c:v>
                </c:pt>
                <c:pt idx="66">
                  <c:v>41949</c:v>
                </c:pt>
                <c:pt idx="67">
                  <c:v>41950</c:v>
                </c:pt>
                <c:pt idx="68">
                  <c:v>41951</c:v>
                </c:pt>
                <c:pt idx="69">
                  <c:v>41952</c:v>
                </c:pt>
                <c:pt idx="70">
                  <c:v>41953</c:v>
                </c:pt>
                <c:pt idx="71">
                  <c:v>41954</c:v>
                </c:pt>
                <c:pt idx="72">
                  <c:v>41955</c:v>
                </c:pt>
                <c:pt idx="73">
                  <c:v>41956</c:v>
                </c:pt>
                <c:pt idx="74">
                  <c:v>41957</c:v>
                </c:pt>
                <c:pt idx="75">
                  <c:v>41958</c:v>
                </c:pt>
                <c:pt idx="76">
                  <c:v>41959</c:v>
                </c:pt>
                <c:pt idx="77">
                  <c:v>41960</c:v>
                </c:pt>
                <c:pt idx="78">
                  <c:v>41961</c:v>
                </c:pt>
                <c:pt idx="79">
                  <c:v>41962</c:v>
                </c:pt>
                <c:pt idx="80">
                  <c:v>41963</c:v>
                </c:pt>
                <c:pt idx="81">
                  <c:v>41964</c:v>
                </c:pt>
                <c:pt idx="82">
                  <c:v>41965</c:v>
                </c:pt>
                <c:pt idx="83">
                  <c:v>41966</c:v>
                </c:pt>
                <c:pt idx="84">
                  <c:v>41967</c:v>
                </c:pt>
                <c:pt idx="85">
                  <c:v>41968</c:v>
                </c:pt>
                <c:pt idx="86">
                  <c:v>41969</c:v>
                </c:pt>
                <c:pt idx="87">
                  <c:v>41970</c:v>
                </c:pt>
                <c:pt idx="88">
                  <c:v>41971</c:v>
                </c:pt>
                <c:pt idx="89">
                  <c:v>41972</c:v>
                </c:pt>
                <c:pt idx="90">
                  <c:v>41973</c:v>
                </c:pt>
                <c:pt idx="91">
                  <c:v>41974</c:v>
                </c:pt>
              </c:numCache>
            </c:numRef>
          </c:cat>
          <c:val>
            <c:numRef>
              <c:f>WillFlows!$B$2:$B$93</c:f>
              <c:numCache>
                <c:formatCode>General</c:formatCode>
                <c:ptCount val="92"/>
                <c:pt idx="0">
                  <c:v>28300</c:v>
                </c:pt>
                <c:pt idx="1">
                  <c:v>32400</c:v>
                </c:pt>
                <c:pt idx="2">
                  <c:v>29400</c:v>
                </c:pt>
                <c:pt idx="3">
                  <c:v>29900</c:v>
                </c:pt>
                <c:pt idx="4">
                  <c:v>31700</c:v>
                </c:pt>
                <c:pt idx="5">
                  <c:v>34300</c:v>
                </c:pt>
                <c:pt idx="6">
                  <c:v>34800</c:v>
                </c:pt>
                <c:pt idx="7">
                  <c:v>34700</c:v>
                </c:pt>
                <c:pt idx="8">
                  <c:v>37100</c:v>
                </c:pt>
                <c:pt idx="9">
                  <c:v>34700</c:v>
                </c:pt>
                <c:pt idx="10">
                  <c:v>33200</c:v>
                </c:pt>
                <c:pt idx="11">
                  <c:v>31000</c:v>
                </c:pt>
                <c:pt idx="12">
                  <c:v>30000</c:v>
                </c:pt>
                <c:pt idx="13">
                  <c:v>34100</c:v>
                </c:pt>
                <c:pt idx="14">
                  <c:v>29100</c:v>
                </c:pt>
                <c:pt idx="15">
                  <c:v>30700</c:v>
                </c:pt>
                <c:pt idx="16">
                  <c:v>34200</c:v>
                </c:pt>
                <c:pt idx="17">
                  <c:v>24300</c:v>
                </c:pt>
                <c:pt idx="18">
                  <c:v>23600</c:v>
                </c:pt>
                <c:pt idx="19">
                  <c:v>30200</c:v>
                </c:pt>
                <c:pt idx="20">
                  <c:v>29900</c:v>
                </c:pt>
                <c:pt idx="21">
                  <c:v>31200</c:v>
                </c:pt>
                <c:pt idx="22">
                  <c:v>28200</c:v>
                </c:pt>
                <c:pt idx="23">
                  <c:v>25800</c:v>
                </c:pt>
                <c:pt idx="24">
                  <c:v>31600</c:v>
                </c:pt>
                <c:pt idx="25">
                  <c:v>28800</c:v>
                </c:pt>
                <c:pt idx="26">
                  <c:v>26600</c:v>
                </c:pt>
                <c:pt idx="27">
                  <c:v>22500</c:v>
                </c:pt>
                <c:pt idx="28">
                  <c:v>25700</c:v>
                </c:pt>
                <c:pt idx="29">
                  <c:v>23800</c:v>
                </c:pt>
                <c:pt idx="30">
                  <c:v>25000</c:v>
                </c:pt>
                <c:pt idx="31">
                  <c:v>26700</c:v>
                </c:pt>
                <c:pt idx="32">
                  <c:v>25000</c:v>
                </c:pt>
                <c:pt idx="33">
                  <c:v>34100</c:v>
                </c:pt>
                <c:pt idx="34">
                  <c:v>38400</c:v>
                </c:pt>
                <c:pt idx="35">
                  <c:v>33700</c:v>
                </c:pt>
                <c:pt idx="36">
                  <c:v>34100</c:v>
                </c:pt>
                <c:pt idx="37">
                  <c:v>36400</c:v>
                </c:pt>
                <c:pt idx="38">
                  <c:v>37500</c:v>
                </c:pt>
                <c:pt idx="39">
                  <c:v>34700</c:v>
                </c:pt>
                <c:pt idx="40">
                  <c:v>33700</c:v>
                </c:pt>
                <c:pt idx="41">
                  <c:v>32400</c:v>
                </c:pt>
                <c:pt idx="42">
                  <c:v>37900</c:v>
                </c:pt>
                <c:pt idx="43">
                  <c:v>35000</c:v>
                </c:pt>
                <c:pt idx="44">
                  <c:v>37000</c:v>
                </c:pt>
                <c:pt idx="45">
                  <c:v>25200</c:v>
                </c:pt>
                <c:pt idx="46">
                  <c:v>28000</c:v>
                </c:pt>
                <c:pt idx="47">
                  <c:v>26000</c:v>
                </c:pt>
                <c:pt idx="48">
                  <c:v>37700</c:v>
                </c:pt>
                <c:pt idx="49">
                  <c:v>39300</c:v>
                </c:pt>
                <c:pt idx="50">
                  <c:v>35200</c:v>
                </c:pt>
                <c:pt idx="51">
                  <c:v>43600</c:v>
                </c:pt>
                <c:pt idx="52">
                  <c:v>39300</c:v>
                </c:pt>
                <c:pt idx="53">
                  <c:v>46200</c:v>
                </c:pt>
                <c:pt idx="54">
                  <c:v>48900</c:v>
                </c:pt>
                <c:pt idx="55">
                  <c:v>47000</c:v>
                </c:pt>
                <c:pt idx="56">
                  <c:v>45100</c:v>
                </c:pt>
                <c:pt idx="57">
                  <c:v>44100</c:v>
                </c:pt>
                <c:pt idx="58">
                  <c:v>40300</c:v>
                </c:pt>
                <c:pt idx="59">
                  <c:v>39600</c:v>
                </c:pt>
                <c:pt idx="60">
                  <c:v>46500</c:v>
                </c:pt>
                <c:pt idx="61">
                  <c:v>50600</c:v>
                </c:pt>
                <c:pt idx="62">
                  <c:v>53400</c:v>
                </c:pt>
                <c:pt idx="63">
                  <c:v>48200</c:v>
                </c:pt>
                <c:pt idx="64">
                  <c:v>52300</c:v>
                </c:pt>
                <c:pt idx="65">
                  <c:v>47400</c:v>
                </c:pt>
                <c:pt idx="66">
                  <c:v>48200</c:v>
                </c:pt>
                <c:pt idx="67">
                  <c:v>45500</c:v>
                </c:pt>
                <c:pt idx="68">
                  <c:v>44300</c:v>
                </c:pt>
                <c:pt idx="69">
                  <c:v>44400</c:v>
                </c:pt>
                <c:pt idx="70">
                  <c:v>36400</c:v>
                </c:pt>
                <c:pt idx="71">
                  <c:v>34300</c:v>
                </c:pt>
                <c:pt idx="72">
                  <c:v>30700</c:v>
                </c:pt>
                <c:pt idx="73">
                  <c:v>34600</c:v>
                </c:pt>
                <c:pt idx="74">
                  <c:v>30700</c:v>
                </c:pt>
                <c:pt idx="75">
                  <c:v>42900</c:v>
                </c:pt>
                <c:pt idx="76">
                  <c:v>49200</c:v>
                </c:pt>
                <c:pt idx="77">
                  <c:v>45000</c:v>
                </c:pt>
                <c:pt idx="78">
                  <c:v>37500</c:v>
                </c:pt>
                <c:pt idx="79">
                  <c:v>41400</c:v>
                </c:pt>
                <c:pt idx="80">
                  <c:v>42200</c:v>
                </c:pt>
                <c:pt idx="81">
                  <c:v>54800</c:v>
                </c:pt>
                <c:pt idx="82">
                  <c:v>64700</c:v>
                </c:pt>
                <c:pt idx="83">
                  <c:v>74300</c:v>
                </c:pt>
                <c:pt idx="84">
                  <c:v>77000</c:v>
                </c:pt>
                <c:pt idx="85">
                  <c:v>70000</c:v>
                </c:pt>
                <c:pt idx="86">
                  <c:v>64000</c:v>
                </c:pt>
                <c:pt idx="87">
                  <c:v>63200</c:v>
                </c:pt>
                <c:pt idx="88">
                  <c:v>68300</c:v>
                </c:pt>
                <c:pt idx="89">
                  <c:v>82600</c:v>
                </c:pt>
                <c:pt idx="90">
                  <c:v>86100</c:v>
                </c:pt>
                <c:pt idx="91">
                  <c:v>86300</c:v>
                </c:pt>
              </c:numCache>
            </c:numRef>
          </c:val>
        </c:ser>
        <c:dLbls/>
        <c:marker val="1"/>
        <c:axId val="58798464"/>
        <c:axId val="58800000"/>
      </c:lineChart>
      <c:dateAx>
        <c:axId val="58798464"/>
        <c:scaling>
          <c:orientation val="minMax"/>
        </c:scaling>
        <c:axPos val="b"/>
        <c:numFmt formatCode="m/d/yy;@" sourceLinked="1"/>
        <c:tickLblPos val="nextTo"/>
        <c:txPr>
          <a:bodyPr/>
          <a:lstStyle/>
          <a:p>
            <a:pPr>
              <a:defRPr sz="1400">
                <a:latin typeface="Arial" panose="020B0604020202020204" pitchFamily="34" charset="0"/>
                <a:cs typeface="Arial" panose="020B0604020202020204" pitchFamily="34" charset="0"/>
              </a:defRPr>
            </a:pPr>
            <a:endParaRPr lang="en-US"/>
          </a:p>
        </c:txPr>
        <c:crossAx val="58800000"/>
        <c:crosses val="autoZero"/>
        <c:auto val="1"/>
        <c:lblOffset val="100"/>
        <c:baseTimeUnit val="days"/>
        <c:majorUnit val="14"/>
        <c:majorTimeUnit val="days"/>
      </c:dateAx>
      <c:valAx>
        <c:axId val="58800000"/>
        <c:scaling>
          <c:orientation val="minMax"/>
        </c:scaling>
        <c:axPos val="l"/>
        <c:numFmt formatCode="General" sourceLinked="1"/>
        <c:tickLblPos val="nextTo"/>
        <c:txPr>
          <a:bodyPr/>
          <a:lstStyle/>
          <a:p>
            <a:pPr>
              <a:defRPr sz="1400">
                <a:latin typeface="Arial" panose="020B0604020202020204" pitchFamily="34" charset="0"/>
                <a:cs typeface="Arial" panose="020B0604020202020204" pitchFamily="34" charset="0"/>
              </a:defRPr>
            </a:pPr>
            <a:endParaRPr lang="en-US"/>
          </a:p>
        </c:txPr>
        <c:crossAx val="58798464"/>
        <c:crosses val="autoZero"/>
        <c:crossBetween val="between"/>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800918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2814" y="4378325"/>
            <a:ext cx="5032375" cy="4146550"/>
          </a:xfrm>
          <a:prstGeom prst="rect">
            <a:avLst/>
          </a:prstGeom>
          <a:noFill/>
          <a:ln w="12700">
            <a:noFill/>
            <a:miter lim="800000"/>
            <a:headEnd/>
            <a:tailEnd/>
          </a:ln>
          <a:effectLst/>
        </p:spPr>
        <p:txBody>
          <a:bodyPr vert="horz" wrap="square" lIns="91095" tIns="44748" rIns="91095" bIns="447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1" name="Rectangle 3"/>
          <p:cNvSpPr>
            <a:spLocks noGrp="1" noRot="1" noChangeAspect="1" noChangeArrowheads="1" noTextEdit="1"/>
          </p:cNvSpPr>
          <p:nvPr>
            <p:ph type="sldImg" idx="2"/>
          </p:nvPr>
        </p:nvSpPr>
        <p:spPr bwMode="auto">
          <a:xfrm>
            <a:off x="1127125" y="690563"/>
            <a:ext cx="4606925" cy="34559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xmlns="" val="388423992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ln>
        </p:spPr>
        <p:txBody>
          <a:bodyPr lIns="90792" tIns="45396" rIns="90792" bIns="45396"/>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OF 997 FISH RELEASED</a:t>
            </a:r>
            <a:r>
              <a:rPr lang="en-US" baseline="0" dirty="0" smtClean="0"/>
              <a:t> IN 2014</a:t>
            </a:r>
          </a:p>
          <a:p>
            <a:r>
              <a:rPr lang="en-US" baseline="0" dirty="0" smtClean="0"/>
              <a:t>0 OF 78 FISH RELEASED IN 2013</a:t>
            </a:r>
          </a:p>
          <a:p>
            <a:r>
              <a:rPr lang="en-US" baseline="0" dirty="0" smtClean="0"/>
              <a:t>5 OF 84 FISH RELEASED IN 2012</a:t>
            </a:r>
            <a:endParaRPr lang="en-US" dirty="0"/>
          </a:p>
        </p:txBody>
      </p:sp>
    </p:spTree>
    <p:extLst>
      <p:ext uri="{BB962C8B-B14F-4D97-AF65-F5344CB8AC3E}">
        <p14:creationId xmlns:p14="http://schemas.microsoft.com/office/powerpoint/2010/main" xmlns="" val="84449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OF 997 FISH RELEASED</a:t>
            </a:r>
            <a:r>
              <a:rPr lang="en-US" baseline="0" dirty="0" smtClean="0"/>
              <a:t> IN 2014</a:t>
            </a:r>
          </a:p>
          <a:p>
            <a:r>
              <a:rPr lang="en-US" baseline="0" dirty="0" smtClean="0"/>
              <a:t>0 OF 78 FISH RELEASED IN 2013</a:t>
            </a:r>
          </a:p>
          <a:p>
            <a:r>
              <a:rPr lang="en-US" baseline="0" dirty="0" smtClean="0"/>
              <a:t>5 OF 84 FISH RELEASED IN 2012</a:t>
            </a:r>
            <a:endParaRPr lang="en-US" dirty="0"/>
          </a:p>
        </p:txBody>
      </p:sp>
    </p:spTree>
    <p:extLst>
      <p:ext uri="{BB962C8B-B14F-4D97-AF65-F5344CB8AC3E}">
        <p14:creationId xmlns:p14="http://schemas.microsoft.com/office/powerpoint/2010/main" xmlns="" val="844497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55193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7"/>
          <p:cNvSpPr>
            <a:spLocks noChangeArrowheads="1"/>
          </p:cNvSpPr>
          <p:nvPr/>
        </p:nvSpPr>
        <p:spPr bwMode="auto">
          <a:xfrm>
            <a:off x="257175" y="6108745"/>
            <a:ext cx="2431756"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8900" tIns="44450" rIns="88900" bIns="44450">
            <a:spAutoFit/>
          </a:bodyPr>
          <a:lstStyle>
            <a:lvl1pPr defTabSz="885825" eaLnBrk="0" hangingPunct="0">
              <a:defRPr sz="4000">
                <a:solidFill>
                  <a:schemeClr val="tx1"/>
                </a:solidFill>
                <a:latin typeface="Arial" charset="0"/>
              </a:defRPr>
            </a:lvl1pPr>
            <a:lvl2pPr marL="742950" indent="-285750" defTabSz="885825" eaLnBrk="0" hangingPunct="0">
              <a:defRPr sz="4000">
                <a:solidFill>
                  <a:schemeClr val="tx1"/>
                </a:solidFill>
                <a:latin typeface="Arial" charset="0"/>
              </a:defRPr>
            </a:lvl2pPr>
            <a:lvl3pPr marL="1143000" indent="-228600" defTabSz="885825" eaLnBrk="0" hangingPunct="0">
              <a:defRPr sz="4000">
                <a:solidFill>
                  <a:schemeClr val="tx1"/>
                </a:solidFill>
                <a:latin typeface="Arial" charset="0"/>
              </a:defRPr>
            </a:lvl3pPr>
            <a:lvl4pPr marL="1600200" indent="-228600" defTabSz="885825" eaLnBrk="0" hangingPunct="0">
              <a:defRPr sz="4000">
                <a:solidFill>
                  <a:schemeClr val="tx1"/>
                </a:solidFill>
                <a:latin typeface="Arial" charset="0"/>
              </a:defRPr>
            </a:lvl4pPr>
            <a:lvl5pPr marL="2057400" indent="-228600" defTabSz="885825" eaLnBrk="0" hangingPunct="0">
              <a:defRPr sz="4000">
                <a:solidFill>
                  <a:schemeClr val="tx1"/>
                </a:solidFill>
                <a:latin typeface="Arial" charset="0"/>
              </a:defRPr>
            </a:lvl5pPr>
            <a:lvl6pPr marL="2514600" indent="-228600" defTabSz="885825" eaLnBrk="0" fontAlgn="base" hangingPunct="0">
              <a:spcBef>
                <a:spcPct val="0"/>
              </a:spcBef>
              <a:spcAft>
                <a:spcPct val="0"/>
              </a:spcAft>
              <a:defRPr sz="4000">
                <a:solidFill>
                  <a:schemeClr val="tx1"/>
                </a:solidFill>
                <a:latin typeface="Arial" charset="0"/>
              </a:defRPr>
            </a:lvl6pPr>
            <a:lvl7pPr marL="2971800" indent="-228600" defTabSz="885825" eaLnBrk="0" fontAlgn="base" hangingPunct="0">
              <a:spcBef>
                <a:spcPct val="0"/>
              </a:spcBef>
              <a:spcAft>
                <a:spcPct val="0"/>
              </a:spcAft>
              <a:defRPr sz="4000">
                <a:solidFill>
                  <a:schemeClr val="tx1"/>
                </a:solidFill>
                <a:latin typeface="Arial" charset="0"/>
              </a:defRPr>
            </a:lvl7pPr>
            <a:lvl8pPr marL="3429000" indent="-228600" defTabSz="885825" eaLnBrk="0" fontAlgn="base" hangingPunct="0">
              <a:spcBef>
                <a:spcPct val="0"/>
              </a:spcBef>
              <a:spcAft>
                <a:spcPct val="0"/>
              </a:spcAft>
              <a:defRPr sz="4000">
                <a:solidFill>
                  <a:schemeClr val="tx1"/>
                </a:solidFill>
                <a:latin typeface="Arial" charset="0"/>
              </a:defRPr>
            </a:lvl8pPr>
            <a:lvl9pPr marL="3886200" indent="-228600" defTabSz="885825" eaLnBrk="0" fontAlgn="base" hangingPunct="0">
              <a:spcBef>
                <a:spcPct val="0"/>
              </a:spcBef>
              <a:spcAft>
                <a:spcPct val="0"/>
              </a:spcAft>
              <a:defRPr sz="4000">
                <a:solidFill>
                  <a:schemeClr val="tx1"/>
                </a:solidFill>
                <a:latin typeface="Arial" charset="0"/>
              </a:defRPr>
            </a:lvl9pPr>
          </a:lstStyle>
          <a:p>
            <a:pPr>
              <a:defRPr/>
            </a:pPr>
            <a:r>
              <a:rPr lang="en-US" altLang="en-US" sz="1400" b="0" i="0" dirty="0" smtClean="0">
                <a:latin typeface="Times New Roman" pitchFamily="18" charset="0"/>
                <a:cs typeface="Times New Roman" pitchFamily="18" charset="0"/>
              </a:rPr>
              <a:t>U.S. Department of the Interior</a:t>
            </a:r>
          </a:p>
          <a:p>
            <a:pPr>
              <a:defRPr/>
            </a:pPr>
            <a:r>
              <a:rPr lang="en-US" altLang="en-US" sz="1400" b="0" i="0" dirty="0" smtClean="0">
                <a:latin typeface="Times New Roman" pitchFamily="18" charset="0"/>
                <a:cs typeface="Times New Roman" pitchFamily="18" charset="0"/>
              </a:rPr>
              <a:t>U.S. Geological Survey</a:t>
            </a:r>
          </a:p>
        </p:txBody>
      </p:sp>
      <p:pic>
        <p:nvPicPr>
          <p:cNvPr id="3" name="Picture 7" descr="ident_4_onscreen_png"/>
          <p:cNvPicPr>
            <a:picLocks noChangeAspect="1" noChangeArrowheads="1"/>
          </p:cNvPicPr>
          <p:nvPr userDrawn="1"/>
        </p:nvPicPr>
        <p:blipFill>
          <a:blip r:embed="rId2" cstate="print">
            <a:lum bright="-100000"/>
            <a:extLst>
              <a:ext uri="{28A0092B-C50C-407E-A947-70E740481C1C}">
                <a14:useLocalDpi xmlns:a14="http://schemas.microsoft.com/office/drawing/2010/main" xmlns="" val="0"/>
              </a:ext>
            </a:extLst>
          </a:blip>
          <a:srcRect/>
          <a:stretch>
            <a:fillRect/>
          </a:stretch>
        </p:blipFill>
        <p:spPr bwMode="auto">
          <a:xfrm>
            <a:off x="304800" y="249238"/>
            <a:ext cx="1600200"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75384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7312"/>
            <a:ext cx="8226425" cy="674688"/>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220912"/>
            <a:ext cx="8229600" cy="25034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1353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3124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3124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25348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2"/>
            <a:ext cx="8226425" cy="611188"/>
          </a:xfrm>
          <a:prstGeom prst="rect">
            <a:avLst/>
          </a:prstGeo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038225"/>
            <a:ext cx="4038600" cy="2390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38225"/>
            <a:ext cx="4038600" cy="1119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309813"/>
            <a:ext cx="4038600" cy="11191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54103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2"/>
            <a:ext cx="8226425" cy="611188"/>
          </a:xfrm>
          <a:prstGeom prst="rect">
            <a:avLst/>
          </a:prstGeo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038225"/>
            <a:ext cx="4038600" cy="23907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38225"/>
            <a:ext cx="4038600" cy="23907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49483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0812"/>
            <a:ext cx="8226425" cy="61118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quarter" idx="1"/>
          </p:nvPr>
        </p:nvSpPr>
        <p:spPr>
          <a:xfrm>
            <a:off x="457200" y="1038225"/>
            <a:ext cx="4038600" cy="1119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38225"/>
            <a:ext cx="4038600" cy="1119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2309813"/>
            <a:ext cx="4038600" cy="11191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2309813"/>
            <a:ext cx="4038600" cy="11191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4595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9856"/>
            <a:ext cx="8226425" cy="674544"/>
          </a:xfrm>
          <a:prstGeom prst="rect">
            <a:avLst/>
          </a:prstGeom>
        </p:spPr>
        <p:txBody>
          <a:bodyPr/>
          <a:lstStyle>
            <a:lvl1pPr algn="ctr">
              <a:defRPr sz="4000">
                <a:solidFill>
                  <a:schemeClr val="tx1"/>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9582875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4908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0734"/>
            <a:ext cx="8226425" cy="616066"/>
          </a:xfrm>
          <a:prstGeom prst="rect">
            <a:avLst/>
          </a:prstGeom>
        </p:spPr>
        <p:txBody>
          <a:bodyPr/>
          <a:lstStyle>
            <a:lvl1pPr>
              <a:defRPr sz="3600">
                <a:solidFill>
                  <a:schemeClr val="bg1"/>
                </a:solidFill>
                <a:latin typeface="+mj-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38225"/>
            <a:ext cx="4038600" cy="2390775"/>
          </a:xfrm>
          <a:prstGeom prst="rect">
            <a:avLst/>
          </a:prstGeom>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38225"/>
            <a:ext cx="4038600" cy="2390775"/>
          </a:xfrm>
          <a:prstGeom prst="rect">
            <a:avLst/>
          </a:prstGeom>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88878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prstGeom prst="rect">
            <a:avLst/>
          </a:prstGeom>
        </p:spPr>
        <p:txBody>
          <a:bodyPr/>
          <a:lstStyle>
            <a:lvl1pPr algn="ct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41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462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29318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9712"/>
            <a:ext cx="8226425" cy="674688"/>
          </a:xfrm>
          <a:prstGeom prst="rect">
            <a:avLst/>
          </a:prstGeom>
        </p:spPr>
        <p:txBody>
          <a:bodyPr/>
          <a:lstStyle>
            <a:lvl1pPr algn="ctr">
              <a:defRPr sz="40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85756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3781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77863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00747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descr="ident-small_4_onscreen_png"/>
          <p:cNvPicPr>
            <a:picLocks noChangeAspect="1" noChangeArrowheads="1"/>
          </p:cNvPicPr>
          <p:nvPr/>
        </p:nvPicPr>
        <p:blipFill>
          <a:blip r:embed="rId16" cstate="print">
            <a:lum bright="-100000"/>
            <a:extLst>
              <a:ext uri="{28A0092B-C50C-407E-A947-70E740481C1C}">
                <a14:useLocalDpi xmlns:a14="http://schemas.microsoft.com/office/drawing/2010/main" xmlns="" val="0"/>
              </a:ext>
            </a:extLst>
          </a:blip>
          <a:srcRect b="13962"/>
          <a:stretch>
            <a:fillRect/>
          </a:stretch>
        </p:blipFill>
        <p:spPr bwMode="auto">
          <a:xfrm>
            <a:off x="304800" y="6267450"/>
            <a:ext cx="11430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92" r:id="rId1"/>
    <p:sldLayoutId id="2147485779" r:id="rId2"/>
    <p:sldLayoutId id="2147485780" r:id="rId3"/>
    <p:sldLayoutId id="2147485781" r:id="rId4"/>
    <p:sldLayoutId id="2147485782" r:id="rId5"/>
    <p:sldLayoutId id="2147485783" r:id="rId6"/>
    <p:sldLayoutId id="2147485784" r:id="rId7"/>
    <p:sldLayoutId id="2147485785" r:id="rId8"/>
    <p:sldLayoutId id="2147485786" r:id="rId9"/>
    <p:sldLayoutId id="2147485787" r:id="rId10"/>
    <p:sldLayoutId id="2147485788" r:id="rId11"/>
    <p:sldLayoutId id="2147485789" r:id="rId12"/>
    <p:sldLayoutId id="2147485790" r:id="rId13"/>
    <p:sldLayoutId id="2147485791" r:id="rId14"/>
  </p:sldLayoutIdLst>
  <p:hf hdr="0" dt="0"/>
  <p:txStyles>
    <p:titleStyle>
      <a:lvl1pPr algn="l" rtl="0" eaLnBrk="0" fontAlgn="base" hangingPunct="0">
        <a:lnSpc>
          <a:spcPct val="95000"/>
        </a:lnSpc>
        <a:spcBef>
          <a:spcPct val="0"/>
        </a:spcBef>
        <a:spcAft>
          <a:spcPct val="0"/>
        </a:spcAft>
        <a:defRPr sz="4000" b="1">
          <a:solidFill>
            <a:srgbClr val="0D0D0D"/>
          </a:solidFill>
          <a:latin typeface="+mj-lt"/>
          <a:ea typeface="+mj-ea"/>
          <a:cs typeface="Times New Roman" pitchFamily="18" charset="0"/>
        </a:defRPr>
      </a:lvl1pPr>
      <a:lvl2pPr algn="l" rtl="0" eaLnBrk="0" fontAlgn="base" hangingPunct="0">
        <a:lnSpc>
          <a:spcPct val="95000"/>
        </a:lnSpc>
        <a:spcBef>
          <a:spcPct val="0"/>
        </a:spcBef>
        <a:spcAft>
          <a:spcPct val="0"/>
        </a:spcAft>
        <a:defRPr sz="4000" b="1">
          <a:solidFill>
            <a:srgbClr val="0D0D0D"/>
          </a:solidFill>
          <a:latin typeface="Arial" charset="0"/>
          <a:cs typeface="Times New Roman" pitchFamily="18" charset="0"/>
        </a:defRPr>
      </a:lvl2pPr>
      <a:lvl3pPr algn="l" rtl="0" eaLnBrk="0" fontAlgn="base" hangingPunct="0">
        <a:lnSpc>
          <a:spcPct val="95000"/>
        </a:lnSpc>
        <a:spcBef>
          <a:spcPct val="0"/>
        </a:spcBef>
        <a:spcAft>
          <a:spcPct val="0"/>
        </a:spcAft>
        <a:defRPr sz="4000" b="1">
          <a:solidFill>
            <a:srgbClr val="0D0D0D"/>
          </a:solidFill>
          <a:latin typeface="Arial" charset="0"/>
          <a:cs typeface="Times New Roman" pitchFamily="18" charset="0"/>
        </a:defRPr>
      </a:lvl3pPr>
      <a:lvl4pPr algn="l" rtl="0" eaLnBrk="0" fontAlgn="base" hangingPunct="0">
        <a:lnSpc>
          <a:spcPct val="95000"/>
        </a:lnSpc>
        <a:spcBef>
          <a:spcPct val="0"/>
        </a:spcBef>
        <a:spcAft>
          <a:spcPct val="0"/>
        </a:spcAft>
        <a:defRPr sz="4000" b="1">
          <a:solidFill>
            <a:srgbClr val="0D0D0D"/>
          </a:solidFill>
          <a:latin typeface="Arial" charset="0"/>
          <a:cs typeface="Times New Roman" pitchFamily="18" charset="0"/>
        </a:defRPr>
      </a:lvl4pPr>
      <a:lvl5pPr algn="l" rtl="0" eaLnBrk="0" fontAlgn="base" hangingPunct="0">
        <a:lnSpc>
          <a:spcPct val="95000"/>
        </a:lnSpc>
        <a:spcBef>
          <a:spcPct val="0"/>
        </a:spcBef>
        <a:spcAft>
          <a:spcPct val="0"/>
        </a:spcAft>
        <a:defRPr sz="4000" b="1">
          <a:solidFill>
            <a:srgbClr val="0D0D0D"/>
          </a:solidFill>
          <a:latin typeface="Arial" charset="0"/>
          <a:cs typeface="Times New Roman" pitchFamily="18" charset="0"/>
        </a:defRPr>
      </a:lvl5pPr>
      <a:lvl6pPr marL="457200" algn="l" rtl="0" eaLnBrk="0" fontAlgn="base" hangingPunct="0">
        <a:lnSpc>
          <a:spcPct val="95000"/>
        </a:lnSpc>
        <a:spcBef>
          <a:spcPct val="0"/>
        </a:spcBef>
        <a:spcAft>
          <a:spcPct val="0"/>
        </a:spcAft>
        <a:defRPr sz="3600" b="1">
          <a:solidFill>
            <a:schemeClr val="bg1"/>
          </a:solidFill>
          <a:latin typeface="Arial" charset="0"/>
        </a:defRPr>
      </a:lvl6pPr>
      <a:lvl7pPr marL="914400" algn="l" rtl="0" eaLnBrk="0" fontAlgn="base" hangingPunct="0">
        <a:lnSpc>
          <a:spcPct val="95000"/>
        </a:lnSpc>
        <a:spcBef>
          <a:spcPct val="0"/>
        </a:spcBef>
        <a:spcAft>
          <a:spcPct val="0"/>
        </a:spcAft>
        <a:defRPr sz="3600" b="1">
          <a:solidFill>
            <a:schemeClr val="bg1"/>
          </a:solidFill>
          <a:latin typeface="Arial" charset="0"/>
        </a:defRPr>
      </a:lvl7pPr>
      <a:lvl8pPr marL="1371600" algn="l" rtl="0" eaLnBrk="0" fontAlgn="base" hangingPunct="0">
        <a:lnSpc>
          <a:spcPct val="95000"/>
        </a:lnSpc>
        <a:spcBef>
          <a:spcPct val="0"/>
        </a:spcBef>
        <a:spcAft>
          <a:spcPct val="0"/>
        </a:spcAft>
        <a:defRPr sz="3600" b="1">
          <a:solidFill>
            <a:schemeClr val="bg1"/>
          </a:solidFill>
          <a:latin typeface="Arial" charset="0"/>
        </a:defRPr>
      </a:lvl8pPr>
      <a:lvl9pPr marL="1828800" algn="l" rtl="0" eaLnBrk="0" fontAlgn="base" hangingPunct="0">
        <a:lnSpc>
          <a:spcPct val="95000"/>
        </a:lnSpc>
        <a:spcBef>
          <a:spcPct val="0"/>
        </a:spcBef>
        <a:spcAft>
          <a:spcPct val="0"/>
        </a:spcAft>
        <a:defRPr sz="3600" b="1">
          <a:solidFill>
            <a:schemeClr val="bg1"/>
          </a:solidFill>
          <a:latin typeface="Arial" charset="0"/>
        </a:defRPr>
      </a:lvl9pPr>
    </p:titleStyle>
    <p:bodyStyle>
      <a:lvl1pPr marL="342900" indent="-342900" algn="l" rtl="0" eaLnBrk="0" fontAlgn="base" hangingPunct="0">
        <a:lnSpc>
          <a:spcPct val="125000"/>
        </a:lnSpc>
        <a:spcBef>
          <a:spcPct val="20000"/>
        </a:spcBef>
        <a:spcAft>
          <a:spcPct val="0"/>
        </a:spcAft>
        <a:buSzPct val="125000"/>
        <a:buFont typeface="Wingdings" pitchFamily="2" charset="2"/>
        <a:buChar char="Ø"/>
        <a:defRPr sz="2800" b="1">
          <a:solidFill>
            <a:srgbClr val="0D0D0D"/>
          </a:solidFill>
          <a:latin typeface="+mn-lt"/>
          <a:ea typeface="+mn-ea"/>
          <a:cs typeface="Times New Roman" pitchFamily="18" charset="0"/>
        </a:defRPr>
      </a:lvl1pPr>
      <a:lvl2pPr marL="742950" indent="-285750" algn="l" rtl="0" eaLnBrk="0" fontAlgn="base" hangingPunct="0">
        <a:lnSpc>
          <a:spcPct val="125000"/>
        </a:lnSpc>
        <a:spcBef>
          <a:spcPct val="20000"/>
        </a:spcBef>
        <a:spcAft>
          <a:spcPct val="0"/>
        </a:spcAft>
        <a:buSzPct val="125000"/>
        <a:buFont typeface="Wingdings" pitchFamily="2" charset="2"/>
        <a:buChar char="Ø"/>
        <a:defRPr sz="2400" b="1">
          <a:solidFill>
            <a:srgbClr val="0D0D0D"/>
          </a:solidFill>
          <a:latin typeface="+mn-lt"/>
          <a:cs typeface="Times New Roman" pitchFamily="18" charset="0"/>
        </a:defRPr>
      </a:lvl2pPr>
      <a:lvl3pPr marL="1143000" indent="-228600" algn="l" rtl="0" eaLnBrk="0" fontAlgn="base" hangingPunct="0">
        <a:lnSpc>
          <a:spcPct val="125000"/>
        </a:lnSpc>
        <a:spcBef>
          <a:spcPct val="20000"/>
        </a:spcBef>
        <a:spcAft>
          <a:spcPct val="0"/>
        </a:spcAft>
        <a:buSzPct val="125000"/>
        <a:buFont typeface="Wingdings" pitchFamily="2" charset="2"/>
        <a:buChar char="Ø"/>
        <a:defRPr sz="2000" b="1">
          <a:solidFill>
            <a:srgbClr val="0D0D0D"/>
          </a:solidFill>
          <a:latin typeface="+mn-lt"/>
          <a:cs typeface="Times New Roman" pitchFamily="18" charset="0"/>
        </a:defRPr>
      </a:lvl3pPr>
      <a:lvl4pPr marL="1600200" indent="-228600" algn="l" rtl="0" eaLnBrk="0" fontAlgn="base" hangingPunct="0">
        <a:lnSpc>
          <a:spcPct val="125000"/>
        </a:lnSpc>
        <a:spcBef>
          <a:spcPct val="20000"/>
        </a:spcBef>
        <a:spcAft>
          <a:spcPct val="0"/>
        </a:spcAft>
        <a:buSzPct val="125000"/>
        <a:buFont typeface="Wingdings" pitchFamily="2" charset="2"/>
        <a:buChar char="Ø"/>
        <a:defRPr sz="2000" b="1">
          <a:solidFill>
            <a:srgbClr val="0D0D0D"/>
          </a:solidFill>
          <a:latin typeface="+mn-lt"/>
          <a:cs typeface="Times New Roman" pitchFamily="18" charset="0"/>
        </a:defRPr>
      </a:lvl4pPr>
      <a:lvl5pPr marL="2057400" indent="-228600" algn="l" rtl="0" eaLnBrk="0" fontAlgn="base" hangingPunct="0">
        <a:lnSpc>
          <a:spcPct val="125000"/>
        </a:lnSpc>
        <a:spcBef>
          <a:spcPct val="20000"/>
        </a:spcBef>
        <a:spcAft>
          <a:spcPct val="0"/>
        </a:spcAft>
        <a:buSzPct val="125000"/>
        <a:buFont typeface="Wingdings" pitchFamily="2" charset="2"/>
        <a:buChar char="Ø"/>
        <a:defRPr sz="2000" b="1">
          <a:solidFill>
            <a:srgbClr val="0D0D0D"/>
          </a:solidFill>
          <a:latin typeface="+mn-lt"/>
          <a:cs typeface="Times New Roman" pitchFamily="18" charset="0"/>
        </a:defRPr>
      </a:lvl5pPr>
      <a:lvl6pPr marL="2514600" indent="-228600" algn="l" rtl="0" eaLnBrk="0" fontAlgn="base" hangingPunct="0">
        <a:lnSpc>
          <a:spcPct val="125000"/>
        </a:lnSpc>
        <a:spcBef>
          <a:spcPct val="20000"/>
        </a:spcBef>
        <a:spcAft>
          <a:spcPct val="0"/>
        </a:spcAft>
        <a:buClr>
          <a:srgbClr val="FAFD00"/>
        </a:buClr>
        <a:buSzPct val="125000"/>
        <a:buFont typeface="Wingdings" pitchFamily="2" charset="2"/>
        <a:buChar char="§"/>
        <a:defRPr b="1">
          <a:solidFill>
            <a:schemeClr val="bg1"/>
          </a:solidFill>
          <a:latin typeface="+mn-lt"/>
        </a:defRPr>
      </a:lvl6pPr>
      <a:lvl7pPr marL="2971800" indent="-228600" algn="l" rtl="0" eaLnBrk="0" fontAlgn="base" hangingPunct="0">
        <a:lnSpc>
          <a:spcPct val="125000"/>
        </a:lnSpc>
        <a:spcBef>
          <a:spcPct val="20000"/>
        </a:spcBef>
        <a:spcAft>
          <a:spcPct val="0"/>
        </a:spcAft>
        <a:buClr>
          <a:srgbClr val="FAFD00"/>
        </a:buClr>
        <a:buSzPct val="125000"/>
        <a:buFont typeface="Wingdings" pitchFamily="2" charset="2"/>
        <a:buChar char="§"/>
        <a:defRPr b="1">
          <a:solidFill>
            <a:schemeClr val="bg1"/>
          </a:solidFill>
          <a:latin typeface="+mn-lt"/>
        </a:defRPr>
      </a:lvl7pPr>
      <a:lvl8pPr marL="3429000" indent="-228600" algn="l" rtl="0" eaLnBrk="0" fontAlgn="base" hangingPunct="0">
        <a:lnSpc>
          <a:spcPct val="125000"/>
        </a:lnSpc>
        <a:spcBef>
          <a:spcPct val="20000"/>
        </a:spcBef>
        <a:spcAft>
          <a:spcPct val="0"/>
        </a:spcAft>
        <a:buClr>
          <a:srgbClr val="FAFD00"/>
        </a:buClr>
        <a:buSzPct val="125000"/>
        <a:buFont typeface="Wingdings" pitchFamily="2" charset="2"/>
        <a:buChar char="§"/>
        <a:defRPr b="1">
          <a:solidFill>
            <a:schemeClr val="bg1"/>
          </a:solidFill>
          <a:latin typeface="+mn-lt"/>
        </a:defRPr>
      </a:lvl8pPr>
      <a:lvl9pPr marL="3886200" indent="-228600" algn="l" rtl="0" eaLnBrk="0" fontAlgn="base" hangingPunct="0">
        <a:lnSpc>
          <a:spcPct val="125000"/>
        </a:lnSpc>
        <a:spcBef>
          <a:spcPct val="20000"/>
        </a:spcBef>
        <a:spcAft>
          <a:spcPct val="0"/>
        </a:spcAft>
        <a:buClr>
          <a:srgbClr val="FAFD00"/>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Box 6"/>
          <p:cNvSpPr txBox="1">
            <a:spLocks noChangeArrowheads="1"/>
          </p:cNvSpPr>
          <p:nvPr/>
        </p:nvSpPr>
        <p:spPr bwMode="auto">
          <a:xfrm>
            <a:off x="228600" y="1789093"/>
            <a:ext cx="86868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ctr" eaLnBrk="1" hangingPunct="1"/>
            <a:r>
              <a:rPr lang="en-US" altLang="en-US" sz="2800" b="1" dirty="0" smtClean="0"/>
              <a:t>Behavior, Distribution, and Passage Metrics of Juvenile Salmonids for Detroit Dam</a:t>
            </a:r>
            <a:endParaRPr lang="en-US" altLang="en-US" sz="2800" b="1" dirty="0"/>
          </a:p>
        </p:txBody>
      </p:sp>
      <p:sp>
        <p:nvSpPr>
          <p:cNvPr id="3075" name="TextBox 6"/>
          <p:cNvSpPr txBox="1">
            <a:spLocks noChangeArrowheads="1"/>
          </p:cNvSpPr>
          <p:nvPr/>
        </p:nvSpPr>
        <p:spPr bwMode="auto">
          <a:xfrm>
            <a:off x="304800" y="3610957"/>
            <a:ext cx="8686800" cy="3247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ctr" eaLnBrk="1" hangingPunct="1">
              <a:spcAft>
                <a:spcPts val="600"/>
              </a:spcAft>
            </a:pPr>
            <a:r>
              <a:rPr lang="en-US" altLang="en-US" sz="2000" dirty="0"/>
              <a:t>Tobias </a:t>
            </a:r>
            <a:r>
              <a:rPr lang="en-US" altLang="en-US" sz="2000" dirty="0" err="1" smtClean="0"/>
              <a:t>Kock</a:t>
            </a:r>
            <a:r>
              <a:rPr lang="en-US" altLang="en-US" sz="2000" dirty="0" smtClean="0"/>
              <a:t>, John </a:t>
            </a:r>
            <a:r>
              <a:rPr lang="en-US" altLang="en-US" sz="2000" dirty="0" err="1" smtClean="0"/>
              <a:t>Beeman</a:t>
            </a:r>
            <a:r>
              <a:rPr lang="en-US" altLang="en-US" sz="2000" dirty="0" smtClean="0"/>
              <a:t>, Amy Hansen, and Hal Hansel</a:t>
            </a:r>
            <a:endParaRPr lang="en-US" altLang="en-US" sz="2000" dirty="0"/>
          </a:p>
          <a:p>
            <a:pPr algn="ctr" eaLnBrk="1" hangingPunct="1"/>
            <a:r>
              <a:rPr lang="en-US" altLang="en-US" sz="1800" i="1" dirty="0" smtClean="0"/>
              <a:t>Western Fisheries Research Center</a:t>
            </a:r>
          </a:p>
          <a:p>
            <a:pPr algn="ctr" eaLnBrk="1" hangingPunct="1"/>
            <a:r>
              <a:rPr lang="en-US" altLang="en-US" sz="1800" i="1" dirty="0" smtClean="0"/>
              <a:t>Columbia River Research Laboratory</a:t>
            </a:r>
          </a:p>
          <a:p>
            <a:pPr algn="ctr" eaLnBrk="1" hangingPunct="1"/>
            <a:r>
              <a:rPr lang="en-US" altLang="en-US" sz="1800" i="1" dirty="0" smtClean="0"/>
              <a:t>5501A Cook-Underwood Road</a:t>
            </a:r>
          </a:p>
          <a:p>
            <a:pPr algn="ctr" eaLnBrk="1" hangingPunct="1"/>
            <a:r>
              <a:rPr lang="en-US" altLang="en-US" sz="1800" i="1" dirty="0" smtClean="0"/>
              <a:t>Cook, Washington 98605</a:t>
            </a:r>
          </a:p>
          <a:p>
            <a:pPr algn="ctr" eaLnBrk="1" hangingPunct="1"/>
            <a:endParaRPr lang="en-US" altLang="en-US" sz="1800" i="1" dirty="0"/>
          </a:p>
          <a:p>
            <a:pPr algn="ctr" eaLnBrk="1" hangingPunct="1"/>
            <a:r>
              <a:rPr lang="en-US" altLang="en-US" sz="1800" dirty="0" smtClean="0"/>
              <a:t>Study Code: JPL-11-03-DET </a:t>
            </a:r>
            <a:endParaRPr lang="en-US" altLang="en-US" sz="1800" dirty="0"/>
          </a:p>
          <a:p>
            <a:pPr algn="ctr" eaLnBrk="1" hangingPunct="1"/>
            <a:endParaRPr lang="en-US" altLang="en-US" sz="1800" b="1" i="1" dirty="0"/>
          </a:p>
          <a:p>
            <a:pPr algn="ctr" eaLnBrk="1" hangingPunct="1"/>
            <a:endParaRPr lang="en-US" altLang="en-US" sz="1800" b="1" dirty="0"/>
          </a:p>
          <a:p>
            <a:pPr algn="ctr" eaLnBrk="1" hangingPunct="1"/>
            <a:endParaRPr lang="en-US" altLang="en-US" sz="1800" b="1" dirty="0"/>
          </a:p>
          <a:p>
            <a:pPr algn="ctr" eaLnBrk="1" hangingPunct="1"/>
            <a:endParaRPr lang="en-US" altLang="en-US" sz="18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47625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t>Tagging and Release</a:t>
            </a:r>
          </a:p>
        </p:txBody>
      </p:sp>
      <p:grpSp>
        <p:nvGrpSpPr>
          <p:cNvPr id="21" name="Group 20"/>
          <p:cNvGrpSpPr/>
          <p:nvPr/>
        </p:nvGrpSpPr>
        <p:grpSpPr>
          <a:xfrm>
            <a:off x="533400" y="1066800"/>
            <a:ext cx="8077200" cy="1676400"/>
            <a:chOff x="533400" y="990600"/>
            <a:chExt cx="8077200" cy="1676400"/>
          </a:xfrm>
        </p:grpSpPr>
        <p:grpSp>
          <p:nvGrpSpPr>
            <p:cNvPr id="11" name="Group 10"/>
            <p:cNvGrpSpPr/>
            <p:nvPr/>
          </p:nvGrpSpPr>
          <p:grpSpPr>
            <a:xfrm>
              <a:off x="533400" y="990600"/>
              <a:ext cx="2133600" cy="1676400"/>
              <a:chOff x="1295400" y="1295400"/>
              <a:chExt cx="2133600" cy="1676400"/>
            </a:xfrm>
          </p:grpSpPr>
          <p:sp>
            <p:nvSpPr>
              <p:cNvPr id="6" name="Oval 5"/>
              <p:cNvSpPr/>
              <p:nvPr/>
            </p:nvSpPr>
            <p:spPr bwMode="auto">
              <a:xfrm>
                <a:off x="1295400" y="1676400"/>
                <a:ext cx="2133600" cy="12954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ts val="600"/>
                  </a:spcAft>
                  <a:buClrTx/>
                  <a:buSzTx/>
                  <a:buFontTx/>
                  <a:buNone/>
                  <a:tabLst/>
                </a:pPr>
                <a:r>
                  <a:rPr lang="en-US" sz="2000" b="1" i="1" dirty="0" smtClean="0"/>
                  <a:t>n </a:t>
                </a:r>
                <a:r>
                  <a:rPr kumimoji="0" lang="en-US" sz="2000" b="1" i="1" u="none" strike="noStrike" cap="none" normalizeH="0" baseline="0" dirty="0" smtClean="0">
                    <a:ln>
                      <a:noFill/>
                    </a:ln>
                    <a:solidFill>
                      <a:schemeClr val="tx1"/>
                    </a:solidFill>
                    <a:effectLst/>
                    <a:latin typeface="Arial" charset="0"/>
                  </a:rPr>
                  <a:t>≈ 10,000</a:t>
                </a:r>
              </a:p>
            </p:txBody>
          </p:sp>
          <p:sp>
            <p:nvSpPr>
              <p:cNvPr id="7" name="TextBox 6"/>
              <p:cNvSpPr txBox="1"/>
              <p:nvPr/>
            </p:nvSpPr>
            <p:spPr>
              <a:xfrm>
                <a:off x="1394499" y="1295400"/>
                <a:ext cx="1935402" cy="400110"/>
              </a:xfrm>
              <a:prstGeom prst="rect">
                <a:avLst/>
              </a:prstGeom>
              <a:noFill/>
            </p:spPr>
            <p:txBody>
              <a:bodyPr wrap="none" rtlCol="0">
                <a:spAutoFit/>
              </a:bodyPr>
              <a:lstStyle/>
              <a:p>
                <a:r>
                  <a:rPr lang="en-US" sz="2000" b="1" dirty="0" smtClean="0"/>
                  <a:t>Treatment fish</a:t>
                </a:r>
                <a:endParaRPr lang="en-US" sz="2000" b="1" dirty="0"/>
              </a:p>
            </p:txBody>
          </p:sp>
        </p:grpSp>
        <p:grpSp>
          <p:nvGrpSpPr>
            <p:cNvPr id="12" name="Group 11"/>
            <p:cNvGrpSpPr/>
            <p:nvPr/>
          </p:nvGrpSpPr>
          <p:grpSpPr>
            <a:xfrm>
              <a:off x="6477000" y="990600"/>
              <a:ext cx="2133600" cy="1676400"/>
              <a:chOff x="5715000" y="1295400"/>
              <a:chExt cx="2133600" cy="1676400"/>
            </a:xfrm>
          </p:grpSpPr>
          <p:sp>
            <p:nvSpPr>
              <p:cNvPr id="19" name="Oval 18"/>
              <p:cNvSpPr/>
              <p:nvPr/>
            </p:nvSpPr>
            <p:spPr bwMode="auto">
              <a:xfrm>
                <a:off x="5715000" y="1676400"/>
                <a:ext cx="2133600" cy="12954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spcAft>
                    <a:spcPts val="600"/>
                  </a:spcAft>
                </a:pPr>
                <a:r>
                  <a:rPr lang="en-US" sz="2000" b="1" i="1" dirty="0">
                    <a:solidFill>
                      <a:schemeClr val="bg1"/>
                    </a:solidFill>
                  </a:rPr>
                  <a:t>n</a:t>
                </a:r>
                <a:r>
                  <a:rPr lang="en-US" sz="2000" b="1" i="1" dirty="0" smtClean="0">
                    <a:solidFill>
                      <a:schemeClr val="bg1"/>
                    </a:solidFill>
                  </a:rPr>
                  <a:t> ≈ 10,000</a:t>
                </a:r>
              </a:p>
            </p:txBody>
          </p:sp>
          <p:sp>
            <p:nvSpPr>
              <p:cNvPr id="20" name="TextBox 19"/>
              <p:cNvSpPr txBox="1"/>
              <p:nvPr/>
            </p:nvSpPr>
            <p:spPr>
              <a:xfrm>
                <a:off x="6037023" y="1295400"/>
                <a:ext cx="1622560" cy="400110"/>
              </a:xfrm>
              <a:prstGeom prst="rect">
                <a:avLst/>
              </a:prstGeom>
              <a:noFill/>
            </p:spPr>
            <p:txBody>
              <a:bodyPr wrap="none" rtlCol="0">
                <a:spAutoFit/>
              </a:bodyPr>
              <a:lstStyle/>
              <a:p>
                <a:r>
                  <a:rPr lang="en-US" sz="2000" b="1" dirty="0" smtClean="0"/>
                  <a:t>Control fish</a:t>
                </a:r>
                <a:endParaRPr lang="en-US" sz="2000" b="1" dirty="0"/>
              </a:p>
            </p:txBody>
          </p:sp>
        </p:grpSp>
        <p:sp>
          <p:nvSpPr>
            <p:cNvPr id="8" name="TextBox 7"/>
            <p:cNvSpPr txBox="1"/>
            <p:nvPr/>
          </p:nvSpPr>
          <p:spPr>
            <a:xfrm>
              <a:off x="2743200" y="1552575"/>
              <a:ext cx="3653564" cy="923330"/>
            </a:xfrm>
            <a:prstGeom prst="rect">
              <a:avLst/>
            </a:prstGeom>
            <a:noFill/>
          </p:spPr>
          <p:txBody>
            <a:bodyPr wrap="none" rtlCol="0">
              <a:spAutoFit/>
            </a:bodyPr>
            <a:lstStyle/>
            <a:p>
              <a:pPr marL="285750" indent="-285750">
                <a:buFont typeface="Wingdings" panose="05000000000000000000" pitchFamily="2" charset="2"/>
                <a:buChar char="Ø"/>
              </a:pPr>
              <a:r>
                <a:rPr lang="en-US" sz="1800" b="1" dirty="0" err="1" smtClean="0"/>
                <a:t>Subyearling</a:t>
              </a:r>
              <a:r>
                <a:rPr lang="en-US" sz="1800" b="1" dirty="0" smtClean="0"/>
                <a:t> Chinook salmon</a:t>
              </a:r>
            </a:p>
            <a:p>
              <a:pPr marL="285750" indent="-285750">
                <a:buFont typeface="Wingdings" panose="05000000000000000000" pitchFamily="2" charset="2"/>
                <a:buChar char="Ø"/>
              </a:pPr>
              <a:r>
                <a:rPr lang="en-US" sz="1800" b="1" dirty="0" smtClean="0"/>
                <a:t>Marion Forks Hatchery</a:t>
              </a:r>
            </a:p>
            <a:p>
              <a:pPr marL="285750" indent="-285750">
                <a:buFont typeface="Wingdings" panose="05000000000000000000" pitchFamily="2" charset="2"/>
                <a:buChar char="Ø"/>
              </a:pPr>
              <a:r>
                <a:rPr lang="en-US" sz="1800" b="1" dirty="0" smtClean="0"/>
                <a:t>PIT-tagged in late June</a:t>
              </a:r>
              <a:endParaRPr lang="en-US" sz="1800" b="1" dirty="0"/>
            </a:p>
          </p:txBody>
        </p:sp>
      </p:grpSp>
      <p:grpSp>
        <p:nvGrpSpPr>
          <p:cNvPr id="51" name="Group 50"/>
          <p:cNvGrpSpPr/>
          <p:nvPr/>
        </p:nvGrpSpPr>
        <p:grpSpPr>
          <a:xfrm>
            <a:off x="2057400" y="2743200"/>
            <a:ext cx="4953000" cy="1027331"/>
            <a:chOff x="2057400" y="2743200"/>
            <a:chExt cx="4953000" cy="1027331"/>
          </a:xfrm>
        </p:grpSpPr>
        <p:sp>
          <p:nvSpPr>
            <p:cNvPr id="26" name="Oval 25"/>
            <p:cNvSpPr/>
            <p:nvPr/>
          </p:nvSpPr>
          <p:spPr bwMode="auto">
            <a:xfrm>
              <a:off x="2057400" y="3124200"/>
              <a:ext cx="1247776" cy="609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lang="en-US" sz="1800" b="1" i="1" dirty="0"/>
                <a:t>n</a:t>
              </a:r>
              <a:r>
                <a:rPr lang="en-US" sz="1800" b="1" i="1" dirty="0" smtClean="0"/>
                <a:t>=</a:t>
              </a:r>
              <a:r>
                <a:rPr kumimoji="0" lang="en-US" sz="1800" b="1" i="1" u="none" strike="noStrike" cap="none" normalizeH="0" baseline="0" dirty="0" smtClean="0">
                  <a:ln>
                    <a:noFill/>
                  </a:ln>
                  <a:solidFill>
                    <a:schemeClr val="tx1"/>
                  </a:solidFill>
                  <a:effectLst/>
                </a:rPr>
                <a:t>997</a:t>
              </a:r>
            </a:p>
          </p:txBody>
        </p:sp>
        <p:cxnSp>
          <p:nvCxnSpPr>
            <p:cNvPr id="29" name="Straight Arrow Connector 28"/>
            <p:cNvCxnSpPr/>
            <p:nvPr/>
          </p:nvCxnSpPr>
          <p:spPr bwMode="auto">
            <a:xfrm>
              <a:off x="2209800" y="2743200"/>
              <a:ext cx="152400" cy="304800"/>
            </a:xfrm>
            <a:prstGeom prst="straightConnector1">
              <a:avLst/>
            </a:prstGeom>
            <a:solidFill>
              <a:schemeClr val="accent1"/>
            </a:solidFill>
            <a:ln w="25400" cap="flat" cmpd="sng" algn="ctr">
              <a:solidFill>
                <a:schemeClr val="tx1"/>
              </a:solidFill>
              <a:prstDash val="solid"/>
              <a:round/>
              <a:headEnd type="none" w="med" len="med"/>
              <a:tailEnd type="stealth" w="lg" len="lg"/>
            </a:ln>
            <a:effectLst/>
          </p:spPr>
        </p:cxnSp>
        <p:sp>
          <p:nvSpPr>
            <p:cNvPr id="36" name="Oval 35"/>
            <p:cNvSpPr/>
            <p:nvPr/>
          </p:nvSpPr>
          <p:spPr bwMode="auto">
            <a:xfrm>
              <a:off x="5762624" y="3124200"/>
              <a:ext cx="1247776" cy="6096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lang="en-US" sz="1800" b="1" i="1" dirty="0" smtClean="0">
                  <a:solidFill>
                    <a:schemeClr val="bg1"/>
                  </a:solidFill>
                </a:rPr>
                <a:t>n=625</a:t>
              </a:r>
              <a:endParaRPr kumimoji="0" lang="en-US" sz="1800" b="1" i="1" u="none" strike="noStrike" cap="none" normalizeH="0" baseline="0" dirty="0" smtClean="0">
                <a:ln>
                  <a:noFill/>
                </a:ln>
                <a:solidFill>
                  <a:schemeClr val="bg1"/>
                </a:solidFill>
                <a:effectLst/>
              </a:endParaRPr>
            </a:p>
          </p:txBody>
        </p:sp>
        <p:cxnSp>
          <p:nvCxnSpPr>
            <p:cNvPr id="39" name="Straight Arrow Connector 38"/>
            <p:cNvCxnSpPr/>
            <p:nvPr/>
          </p:nvCxnSpPr>
          <p:spPr bwMode="auto">
            <a:xfrm flipH="1">
              <a:off x="6705600" y="2743200"/>
              <a:ext cx="228600" cy="304800"/>
            </a:xfrm>
            <a:prstGeom prst="straightConnector1">
              <a:avLst/>
            </a:prstGeom>
            <a:solidFill>
              <a:schemeClr val="accent1"/>
            </a:solidFill>
            <a:ln w="25400" cap="flat" cmpd="sng" algn="ctr">
              <a:solidFill>
                <a:schemeClr val="tx1"/>
              </a:solidFill>
              <a:prstDash val="solid"/>
              <a:round/>
              <a:headEnd type="none" w="med" len="med"/>
              <a:tailEnd type="stealth" w="lg" len="lg"/>
            </a:ln>
            <a:effectLst/>
          </p:spPr>
        </p:cxnSp>
        <p:sp>
          <p:nvSpPr>
            <p:cNvPr id="46" name="TextBox 45"/>
            <p:cNvSpPr txBox="1"/>
            <p:nvPr/>
          </p:nvSpPr>
          <p:spPr>
            <a:xfrm>
              <a:off x="3643203" y="3124200"/>
              <a:ext cx="1843197" cy="646331"/>
            </a:xfrm>
            <a:prstGeom prst="rect">
              <a:avLst/>
            </a:prstGeom>
            <a:noFill/>
          </p:spPr>
          <p:txBody>
            <a:bodyPr wrap="none" rtlCol="0">
              <a:spAutoFit/>
            </a:bodyPr>
            <a:lstStyle/>
            <a:p>
              <a:pPr algn="ctr"/>
              <a:r>
                <a:rPr lang="en-US" sz="1800" b="1" dirty="0" smtClean="0"/>
                <a:t>JSATS-tagged</a:t>
              </a:r>
            </a:p>
            <a:p>
              <a:pPr algn="ctr"/>
              <a:r>
                <a:rPr lang="en-US" sz="1800" b="1" dirty="0" smtClean="0"/>
                <a:t>in early August</a:t>
              </a:r>
              <a:endParaRPr lang="en-US" sz="1800" b="1" dirty="0"/>
            </a:p>
          </p:txBody>
        </p:sp>
      </p:grpSp>
      <p:grpSp>
        <p:nvGrpSpPr>
          <p:cNvPr id="55" name="Group 54"/>
          <p:cNvGrpSpPr/>
          <p:nvPr/>
        </p:nvGrpSpPr>
        <p:grpSpPr>
          <a:xfrm>
            <a:off x="613920" y="2819400"/>
            <a:ext cx="2967480" cy="2209800"/>
            <a:chOff x="613920" y="2819400"/>
            <a:chExt cx="2967480" cy="2209800"/>
          </a:xfrm>
        </p:grpSpPr>
        <p:cxnSp>
          <p:nvCxnSpPr>
            <p:cNvPr id="23" name="Straight Arrow Connector 22"/>
            <p:cNvCxnSpPr/>
            <p:nvPr/>
          </p:nvCxnSpPr>
          <p:spPr bwMode="auto">
            <a:xfrm>
              <a:off x="1600200" y="2819400"/>
              <a:ext cx="0" cy="1524000"/>
            </a:xfrm>
            <a:prstGeom prst="straightConnector1">
              <a:avLst/>
            </a:prstGeom>
            <a:solidFill>
              <a:schemeClr val="accent1"/>
            </a:solidFill>
            <a:ln w="25400" cap="flat" cmpd="sng" algn="ctr">
              <a:solidFill>
                <a:schemeClr val="tx1"/>
              </a:solidFill>
              <a:prstDash val="solid"/>
              <a:round/>
              <a:headEnd type="none" w="med" len="med"/>
              <a:tailEnd type="stealth" w="lg" len="lg"/>
            </a:ln>
            <a:effectLst/>
          </p:spPr>
        </p:cxnSp>
        <p:cxnSp>
          <p:nvCxnSpPr>
            <p:cNvPr id="33" name="Straight Arrow Connector 32"/>
            <p:cNvCxnSpPr/>
            <p:nvPr/>
          </p:nvCxnSpPr>
          <p:spPr bwMode="auto">
            <a:xfrm>
              <a:off x="2667000" y="3810000"/>
              <a:ext cx="0" cy="533400"/>
            </a:xfrm>
            <a:prstGeom prst="straightConnector1">
              <a:avLst/>
            </a:prstGeom>
            <a:solidFill>
              <a:schemeClr val="accent1"/>
            </a:solidFill>
            <a:ln w="25400" cap="flat" cmpd="sng" algn="ctr">
              <a:solidFill>
                <a:schemeClr val="tx1"/>
              </a:solidFill>
              <a:prstDash val="solid"/>
              <a:round/>
              <a:headEnd type="none" w="med" len="med"/>
              <a:tailEnd type="stealth" w="lg" len="lg"/>
            </a:ln>
            <a:effectLst/>
          </p:spPr>
        </p:cxnSp>
        <p:sp>
          <p:nvSpPr>
            <p:cNvPr id="48" name="TextBox 47"/>
            <p:cNvSpPr txBox="1"/>
            <p:nvPr/>
          </p:nvSpPr>
          <p:spPr>
            <a:xfrm>
              <a:off x="613920" y="4382869"/>
              <a:ext cx="2967480" cy="646331"/>
            </a:xfrm>
            <a:prstGeom prst="rect">
              <a:avLst/>
            </a:prstGeom>
            <a:noFill/>
            <a:ln w="12700">
              <a:solidFill>
                <a:schemeClr val="tx1"/>
              </a:solidFill>
            </a:ln>
          </p:spPr>
          <p:txBody>
            <a:bodyPr wrap="none" rtlCol="0">
              <a:spAutoFit/>
            </a:bodyPr>
            <a:lstStyle/>
            <a:p>
              <a:pPr algn="ctr"/>
              <a:r>
                <a:rPr lang="en-US" sz="1800" b="1" dirty="0" smtClean="0"/>
                <a:t>Released Aug. 11</a:t>
              </a:r>
            </a:p>
            <a:p>
              <a:pPr algn="ctr"/>
              <a:r>
                <a:rPr lang="en-US" sz="1800" b="1" dirty="0" smtClean="0"/>
                <a:t>Head of Detroit Reservoir</a:t>
              </a:r>
              <a:endParaRPr lang="en-US" sz="1800" b="1" dirty="0"/>
            </a:p>
          </p:txBody>
        </p:sp>
      </p:grpSp>
      <p:grpSp>
        <p:nvGrpSpPr>
          <p:cNvPr id="56" name="Group 55"/>
          <p:cNvGrpSpPr/>
          <p:nvPr/>
        </p:nvGrpSpPr>
        <p:grpSpPr>
          <a:xfrm>
            <a:off x="5715000" y="2819400"/>
            <a:ext cx="2283510" cy="3886200"/>
            <a:chOff x="5715000" y="2819400"/>
            <a:chExt cx="2283510" cy="3886200"/>
          </a:xfrm>
        </p:grpSpPr>
        <p:cxnSp>
          <p:nvCxnSpPr>
            <p:cNvPr id="25" name="Straight Arrow Connector 24"/>
            <p:cNvCxnSpPr/>
            <p:nvPr/>
          </p:nvCxnSpPr>
          <p:spPr bwMode="auto">
            <a:xfrm>
              <a:off x="7543800" y="2819400"/>
              <a:ext cx="0" cy="3124200"/>
            </a:xfrm>
            <a:prstGeom prst="straightConnector1">
              <a:avLst/>
            </a:prstGeom>
            <a:solidFill>
              <a:schemeClr val="accent1"/>
            </a:solidFill>
            <a:ln w="25400" cap="flat" cmpd="sng" algn="ctr">
              <a:solidFill>
                <a:schemeClr val="tx1"/>
              </a:solidFill>
              <a:prstDash val="solid"/>
              <a:round/>
              <a:headEnd type="none" w="med" len="med"/>
              <a:tailEnd type="stealth" w="lg" len="lg"/>
            </a:ln>
            <a:effectLst/>
          </p:spPr>
        </p:cxnSp>
        <p:cxnSp>
          <p:nvCxnSpPr>
            <p:cNvPr id="37" name="Straight Arrow Connector 36"/>
            <p:cNvCxnSpPr/>
            <p:nvPr/>
          </p:nvCxnSpPr>
          <p:spPr bwMode="auto">
            <a:xfrm>
              <a:off x="6381750" y="3857625"/>
              <a:ext cx="4762" cy="2085975"/>
            </a:xfrm>
            <a:prstGeom prst="straightConnector1">
              <a:avLst/>
            </a:prstGeom>
            <a:solidFill>
              <a:schemeClr val="accent1"/>
            </a:solidFill>
            <a:ln w="25400" cap="flat" cmpd="sng" algn="ctr">
              <a:solidFill>
                <a:schemeClr val="tx1"/>
              </a:solidFill>
              <a:prstDash val="solid"/>
              <a:round/>
              <a:headEnd type="none" w="med" len="med"/>
              <a:tailEnd type="stealth" w="lg" len="lg"/>
            </a:ln>
            <a:effectLst/>
          </p:spPr>
        </p:cxnSp>
        <p:sp>
          <p:nvSpPr>
            <p:cNvPr id="49" name="TextBox 48"/>
            <p:cNvSpPr txBox="1"/>
            <p:nvPr/>
          </p:nvSpPr>
          <p:spPr>
            <a:xfrm>
              <a:off x="5715000" y="6059269"/>
              <a:ext cx="2283510" cy="646331"/>
            </a:xfrm>
            <a:prstGeom prst="rect">
              <a:avLst/>
            </a:prstGeom>
            <a:noFill/>
            <a:ln w="12700">
              <a:solidFill>
                <a:schemeClr val="tx1"/>
              </a:solidFill>
            </a:ln>
          </p:spPr>
          <p:txBody>
            <a:bodyPr wrap="none" rtlCol="0">
              <a:spAutoFit/>
            </a:bodyPr>
            <a:lstStyle/>
            <a:p>
              <a:pPr algn="ctr"/>
              <a:r>
                <a:rPr lang="en-US" sz="1800" b="1" dirty="0" smtClean="0"/>
                <a:t>Released Sept. 17</a:t>
              </a:r>
            </a:p>
            <a:p>
              <a:pPr algn="ctr"/>
              <a:r>
                <a:rPr lang="en-US" sz="1800" b="1" dirty="0" err="1" smtClean="0"/>
                <a:t>Minto</a:t>
              </a:r>
              <a:r>
                <a:rPr lang="en-US" sz="1800" b="1" dirty="0" smtClean="0"/>
                <a:t> Dam Tailrace</a:t>
              </a:r>
              <a:endParaRPr lang="en-US" sz="1800" b="1" dirty="0"/>
            </a:p>
          </p:txBody>
        </p:sp>
      </p:grpSp>
      <p:sp>
        <p:nvSpPr>
          <p:cNvPr id="2" name="TextBox 1"/>
          <p:cNvSpPr txBox="1"/>
          <p:nvPr/>
        </p:nvSpPr>
        <p:spPr>
          <a:xfrm>
            <a:off x="2258522" y="2675215"/>
            <a:ext cx="4599478" cy="3877985"/>
          </a:xfrm>
          <a:prstGeom prst="rect">
            <a:avLst/>
          </a:prstGeom>
          <a:solidFill>
            <a:schemeClr val="bg1"/>
          </a:solidFill>
          <a:ln w="12700">
            <a:solidFill>
              <a:schemeClr val="tx1"/>
            </a:solidFill>
          </a:ln>
        </p:spPr>
        <p:txBody>
          <a:bodyPr wrap="square" rtlCol="0">
            <a:spAutoFit/>
          </a:bodyPr>
          <a:lstStyle/>
          <a:p>
            <a:r>
              <a:rPr lang="en-US" sz="1800" dirty="0" smtClean="0">
                <a:solidFill>
                  <a:schemeClr val="accent1">
                    <a:lumMod val="75000"/>
                  </a:schemeClr>
                </a:solidFill>
              </a:rPr>
              <a:t>Fish size:</a:t>
            </a:r>
          </a:p>
          <a:p>
            <a:pPr marL="800100" lvl="1" indent="-342900">
              <a:buFont typeface="Wingdings" panose="05000000000000000000" pitchFamily="2" charset="2"/>
              <a:buChar char="Ø"/>
            </a:pPr>
            <a:r>
              <a:rPr lang="en-US" sz="1600" dirty="0" smtClean="0">
                <a:solidFill>
                  <a:schemeClr val="accent1">
                    <a:lumMod val="75000"/>
                  </a:schemeClr>
                </a:solidFill>
              </a:rPr>
              <a:t>JSATS treatment </a:t>
            </a:r>
            <a:r>
              <a:rPr lang="en-US" sz="1600" dirty="0">
                <a:solidFill>
                  <a:schemeClr val="accent1">
                    <a:lumMod val="75000"/>
                  </a:schemeClr>
                </a:solidFill>
              </a:rPr>
              <a:t>group</a:t>
            </a:r>
          </a:p>
          <a:p>
            <a:pPr marL="1257300" lvl="2" indent="-342900">
              <a:buFont typeface="Wingdings" panose="05000000000000000000" pitchFamily="2" charset="2"/>
              <a:buChar char="Ø"/>
            </a:pPr>
            <a:r>
              <a:rPr lang="en-US" sz="1600" dirty="0">
                <a:solidFill>
                  <a:schemeClr val="accent1">
                    <a:lumMod val="75000"/>
                  </a:schemeClr>
                </a:solidFill>
              </a:rPr>
              <a:t>102.7 mm (95-123 mm)</a:t>
            </a:r>
          </a:p>
          <a:p>
            <a:pPr marL="1257300" lvl="2" indent="-342900">
              <a:buFont typeface="Wingdings" panose="05000000000000000000" pitchFamily="2" charset="2"/>
              <a:buChar char="Ø"/>
            </a:pPr>
            <a:r>
              <a:rPr lang="en-US" sz="1600" dirty="0">
                <a:solidFill>
                  <a:schemeClr val="accent1">
                    <a:lumMod val="75000"/>
                  </a:schemeClr>
                </a:solidFill>
              </a:rPr>
              <a:t>13.0 g (8.8-23.6 g)</a:t>
            </a:r>
          </a:p>
          <a:p>
            <a:pPr marL="800100" lvl="1" indent="-342900">
              <a:buFont typeface="Wingdings" panose="05000000000000000000" pitchFamily="2" charset="2"/>
              <a:buChar char="Ø"/>
            </a:pPr>
            <a:r>
              <a:rPr lang="en-US" sz="1600" dirty="0" smtClean="0">
                <a:solidFill>
                  <a:schemeClr val="accent1">
                    <a:lumMod val="75000"/>
                  </a:schemeClr>
                </a:solidFill>
              </a:rPr>
              <a:t>JSATS control </a:t>
            </a:r>
            <a:r>
              <a:rPr lang="en-US" sz="1600" dirty="0">
                <a:solidFill>
                  <a:schemeClr val="accent1">
                    <a:lumMod val="75000"/>
                  </a:schemeClr>
                </a:solidFill>
              </a:rPr>
              <a:t>group</a:t>
            </a:r>
          </a:p>
          <a:p>
            <a:pPr marL="1257300" lvl="2" indent="-342900">
              <a:buFont typeface="Wingdings" panose="05000000000000000000" pitchFamily="2" charset="2"/>
              <a:buChar char="Ø"/>
            </a:pPr>
            <a:r>
              <a:rPr lang="en-US" sz="1600" dirty="0">
                <a:solidFill>
                  <a:schemeClr val="accent1">
                    <a:lumMod val="75000"/>
                  </a:schemeClr>
                </a:solidFill>
              </a:rPr>
              <a:t>102.7 mm (95-116 mm)</a:t>
            </a:r>
          </a:p>
          <a:p>
            <a:pPr marL="1257300" lvl="2" indent="-342900">
              <a:buFont typeface="Wingdings" panose="05000000000000000000" pitchFamily="2" charset="2"/>
              <a:buChar char="Ø"/>
            </a:pPr>
            <a:r>
              <a:rPr lang="en-US" sz="1600" dirty="0">
                <a:solidFill>
                  <a:schemeClr val="accent1">
                    <a:lumMod val="75000"/>
                  </a:schemeClr>
                </a:solidFill>
              </a:rPr>
              <a:t>12.8 g (6.9-19.3 mm)</a:t>
            </a:r>
          </a:p>
          <a:p>
            <a:r>
              <a:rPr lang="en-US" sz="1800" dirty="0" smtClean="0">
                <a:solidFill>
                  <a:schemeClr val="accent1">
                    <a:lumMod val="75000"/>
                  </a:schemeClr>
                </a:solidFill>
              </a:rPr>
              <a:t>Tag info:</a:t>
            </a:r>
          </a:p>
          <a:p>
            <a:pPr marL="800100" lvl="1" indent="-342900">
              <a:buFont typeface="Wingdings" panose="05000000000000000000" pitchFamily="2" charset="2"/>
              <a:buChar char="Ø"/>
            </a:pPr>
            <a:r>
              <a:rPr lang="en-US" sz="1600" dirty="0">
                <a:solidFill>
                  <a:schemeClr val="accent1">
                    <a:lumMod val="75000"/>
                  </a:schemeClr>
                </a:solidFill>
              </a:rPr>
              <a:t>JSATS transmitters</a:t>
            </a:r>
          </a:p>
          <a:p>
            <a:pPr marL="1257300" lvl="2" indent="-342900">
              <a:buFont typeface="Wingdings" panose="05000000000000000000" pitchFamily="2" charset="2"/>
              <a:buChar char="Ø"/>
            </a:pPr>
            <a:r>
              <a:rPr lang="en-US" sz="1600" dirty="0">
                <a:solidFill>
                  <a:schemeClr val="accent1">
                    <a:lumMod val="75000"/>
                  </a:schemeClr>
                </a:solidFill>
              </a:rPr>
              <a:t>0.31 g</a:t>
            </a:r>
          </a:p>
          <a:p>
            <a:pPr marL="1257300" lvl="2" indent="-342900">
              <a:buFont typeface="Wingdings" panose="05000000000000000000" pitchFamily="2" charset="2"/>
              <a:buChar char="Ø"/>
            </a:pPr>
            <a:r>
              <a:rPr lang="en-US" sz="1600" dirty="0">
                <a:solidFill>
                  <a:schemeClr val="accent1">
                    <a:lumMod val="75000"/>
                  </a:schemeClr>
                </a:solidFill>
              </a:rPr>
              <a:t>15 sec PRI</a:t>
            </a:r>
          </a:p>
          <a:p>
            <a:pPr marL="1257300" lvl="2" indent="-342900">
              <a:buFont typeface="Wingdings" panose="05000000000000000000" pitchFamily="2" charset="2"/>
              <a:buChar char="Ø"/>
            </a:pPr>
            <a:r>
              <a:rPr lang="en-US" sz="1600" dirty="0">
                <a:solidFill>
                  <a:schemeClr val="accent1">
                    <a:lumMod val="75000"/>
                  </a:schemeClr>
                </a:solidFill>
              </a:rPr>
              <a:t>90% </a:t>
            </a:r>
            <a:r>
              <a:rPr lang="en-US" sz="1600" dirty="0" err="1">
                <a:solidFill>
                  <a:schemeClr val="accent1">
                    <a:lumMod val="75000"/>
                  </a:schemeClr>
                </a:solidFill>
              </a:rPr>
              <a:t>taglife</a:t>
            </a:r>
            <a:r>
              <a:rPr lang="en-US" sz="1600" dirty="0">
                <a:solidFill>
                  <a:schemeClr val="accent1">
                    <a:lumMod val="75000"/>
                  </a:schemeClr>
                </a:solidFill>
              </a:rPr>
              <a:t> = 82.1 d</a:t>
            </a:r>
          </a:p>
          <a:p>
            <a:r>
              <a:rPr lang="en-US" sz="1800" dirty="0" smtClean="0">
                <a:solidFill>
                  <a:schemeClr val="accent1">
                    <a:lumMod val="75000"/>
                  </a:schemeClr>
                </a:solidFill>
              </a:rPr>
              <a:t>Tag burden:</a:t>
            </a:r>
          </a:p>
          <a:p>
            <a:pPr marL="800100" lvl="1" indent="-342900">
              <a:buFont typeface="Wingdings" panose="05000000000000000000" pitchFamily="2" charset="2"/>
              <a:buChar char="Ø"/>
            </a:pPr>
            <a:r>
              <a:rPr lang="en-US" sz="1600" dirty="0" smtClean="0">
                <a:solidFill>
                  <a:schemeClr val="accent1">
                    <a:lumMod val="75000"/>
                  </a:schemeClr>
                </a:solidFill>
              </a:rPr>
              <a:t>JSATS + PIT-tag = 0.41 g</a:t>
            </a:r>
          </a:p>
          <a:p>
            <a:pPr marL="800100" lvl="1" indent="-342900">
              <a:buFont typeface="Wingdings" panose="05000000000000000000" pitchFamily="2" charset="2"/>
              <a:buChar char="Ø"/>
            </a:pPr>
            <a:r>
              <a:rPr lang="en-US" sz="1600" dirty="0" smtClean="0">
                <a:solidFill>
                  <a:schemeClr val="accent1">
                    <a:lumMod val="75000"/>
                  </a:schemeClr>
                </a:solidFill>
              </a:rPr>
              <a:t>Mean burden = 3.3% (1.7 </a:t>
            </a:r>
            <a:r>
              <a:rPr lang="en-US" sz="1600" dirty="0" smtClean="0">
                <a:solidFill>
                  <a:schemeClr val="accent1">
                    <a:lumMod val="75000"/>
                  </a:schemeClr>
                </a:solidFill>
                <a:latin typeface="Calibri"/>
              </a:rPr>
              <a:t>–</a:t>
            </a:r>
            <a:r>
              <a:rPr lang="en-US" sz="1600" dirty="0" smtClean="0">
                <a:solidFill>
                  <a:schemeClr val="accent1">
                    <a:lumMod val="75000"/>
                  </a:schemeClr>
                </a:solidFill>
              </a:rPr>
              <a:t> 5.9%)</a:t>
            </a:r>
          </a:p>
        </p:txBody>
      </p:sp>
      <p:sp>
        <p:nvSpPr>
          <p:cNvPr id="3" name="TextBox 2"/>
          <p:cNvSpPr txBox="1"/>
          <p:nvPr/>
        </p:nvSpPr>
        <p:spPr>
          <a:xfrm>
            <a:off x="2783761" y="5257800"/>
            <a:ext cx="3159839" cy="830997"/>
          </a:xfrm>
          <a:prstGeom prst="rect">
            <a:avLst/>
          </a:prstGeom>
          <a:noFill/>
        </p:spPr>
        <p:txBody>
          <a:bodyPr wrap="none" rtlCol="0">
            <a:spAutoFit/>
          </a:bodyPr>
          <a:lstStyle/>
          <a:p>
            <a:r>
              <a:rPr lang="en-US" sz="2400" b="1" u="sng" dirty="0" smtClean="0">
                <a:solidFill>
                  <a:srgbClr val="7030A0"/>
                </a:solidFill>
              </a:rPr>
              <a:t>Data in Presentation</a:t>
            </a:r>
          </a:p>
          <a:p>
            <a:pPr algn="ctr"/>
            <a:r>
              <a:rPr lang="en-US" sz="2400" dirty="0" smtClean="0">
                <a:solidFill>
                  <a:srgbClr val="7030A0"/>
                </a:solidFill>
              </a:rPr>
              <a:t>Aug. 11 </a:t>
            </a:r>
            <a:r>
              <a:rPr lang="en-US" sz="2400" dirty="0" smtClean="0">
                <a:solidFill>
                  <a:srgbClr val="7030A0"/>
                </a:solidFill>
                <a:latin typeface="Calibri"/>
              </a:rPr>
              <a:t>– </a:t>
            </a:r>
            <a:r>
              <a:rPr lang="en-US" sz="2400" dirty="0" smtClean="0">
                <a:solidFill>
                  <a:srgbClr val="7030A0"/>
                </a:solidFill>
                <a:latin typeface="Arial" panose="020B0604020202020204" pitchFamily="34" charset="0"/>
                <a:cs typeface="Arial" panose="020B0604020202020204" pitchFamily="34" charset="0"/>
              </a:rPr>
              <a:t>Oct. 28</a:t>
            </a:r>
            <a:endParaRPr lang="en-US" sz="2400" dirty="0">
              <a:solidFill>
                <a:srgbClr val="7030A0"/>
              </a:solidFill>
            </a:endParaRPr>
          </a:p>
        </p:txBody>
      </p:sp>
      <p:grpSp>
        <p:nvGrpSpPr>
          <p:cNvPr id="34" name="Group 33"/>
          <p:cNvGrpSpPr/>
          <p:nvPr/>
        </p:nvGrpSpPr>
        <p:grpSpPr>
          <a:xfrm>
            <a:off x="-9525" y="-1"/>
            <a:ext cx="9162288" cy="458114"/>
            <a:chOff x="-9525" y="-1"/>
            <a:chExt cx="9162288" cy="458114"/>
          </a:xfrm>
        </p:grpSpPr>
        <p:sp>
          <p:nvSpPr>
            <p:cNvPr id="35" name="Rectangle 34"/>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38" name="TextBox 37"/>
            <p:cNvSpPr txBox="1"/>
            <p:nvPr/>
          </p:nvSpPr>
          <p:spPr>
            <a:xfrm>
              <a:off x="16630" y="30718"/>
              <a:ext cx="2808782" cy="400110"/>
            </a:xfrm>
            <a:prstGeom prst="rect">
              <a:avLst/>
            </a:prstGeom>
            <a:solidFill>
              <a:srgbClr val="FFC000"/>
            </a:solidFill>
          </p:spPr>
          <p:txBody>
            <a:bodyPr wrap="none" rtlCol="0">
              <a:spAutoFit/>
            </a:bodyPr>
            <a:lstStyle/>
            <a:p>
              <a:r>
                <a:rPr lang="en-US" sz="2000" b="1" dirty="0" smtClean="0"/>
                <a:t>Background/Methods</a:t>
              </a:r>
              <a:endParaRPr lang="en-US" sz="2000" b="1" dirty="0"/>
            </a:p>
          </p:txBody>
        </p:sp>
        <p:sp>
          <p:nvSpPr>
            <p:cNvPr id="40" name="TextBox 39"/>
            <p:cNvSpPr txBox="1"/>
            <p:nvPr/>
          </p:nvSpPr>
          <p:spPr>
            <a:xfrm>
              <a:off x="4010025" y="38100"/>
              <a:ext cx="1111202" cy="400110"/>
            </a:xfrm>
            <a:prstGeom prst="rect">
              <a:avLst/>
            </a:prstGeom>
            <a:noFill/>
          </p:spPr>
          <p:txBody>
            <a:bodyPr wrap="none" rtlCol="0">
              <a:spAutoFit/>
            </a:bodyPr>
            <a:lstStyle/>
            <a:p>
              <a:r>
                <a:rPr lang="en-US" sz="2000" b="1" dirty="0" smtClean="0">
                  <a:solidFill>
                    <a:schemeClr val="bg1">
                      <a:lumMod val="75000"/>
                    </a:schemeClr>
                  </a:solidFill>
                </a:rPr>
                <a:t>Results</a:t>
              </a:r>
              <a:endParaRPr lang="en-US" sz="2000" b="1" dirty="0">
                <a:solidFill>
                  <a:schemeClr val="bg1">
                    <a:lumMod val="75000"/>
                  </a:schemeClr>
                </a:solidFill>
              </a:endParaRPr>
            </a:p>
          </p:txBody>
        </p:sp>
        <p:sp>
          <p:nvSpPr>
            <p:cNvPr id="41" name="TextBox 40"/>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Tree>
    <p:extLst>
      <p:ext uri="{BB962C8B-B14F-4D97-AF65-F5344CB8AC3E}">
        <p14:creationId xmlns:p14="http://schemas.microsoft.com/office/powerpoint/2010/main" xmlns="" val="248696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xit" presetSubtype="0" fill="hold" grpId="2"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4572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t>Detection Locations</a:t>
            </a:r>
          </a:p>
        </p:txBody>
      </p:sp>
      <p:grpSp>
        <p:nvGrpSpPr>
          <p:cNvPr id="20" name="Group 19"/>
          <p:cNvGrpSpPr/>
          <p:nvPr/>
        </p:nvGrpSpPr>
        <p:grpSpPr>
          <a:xfrm>
            <a:off x="1857375" y="1223962"/>
            <a:ext cx="4480751" cy="5253038"/>
            <a:chOff x="2424874" y="1000125"/>
            <a:chExt cx="4480751" cy="5253038"/>
          </a:xfrm>
        </p:grpSpPr>
        <p:grpSp>
          <p:nvGrpSpPr>
            <p:cNvPr id="19" name="Group 18"/>
            <p:cNvGrpSpPr/>
            <p:nvPr/>
          </p:nvGrpSpPr>
          <p:grpSpPr>
            <a:xfrm>
              <a:off x="2424874" y="1000125"/>
              <a:ext cx="4480751" cy="5253038"/>
              <a:chOff x="2415349" y="990600"/>
              <a:chExt cx="4480751" cy="5253038"/>
            </a:xfrm>
          </p:grpSpPr>
          <p:sp>
            <p:nvSpPr>
              <p:cNvPr id="3" name="Freeform 2"/>
              <p:cNvSpPr/>
              <p:nvPr/>
            </p:nvSpPr>
            <p:spPr bwMode="auto">
              <a:xfrm>
                <a:off x="6253163" y="5583570"/>
                <a:ext cx="642937" cy="438611"/>
              </a:xfrm>
              <a:custGeom>
                <a:avLst/>
                <a:gdLst>
                  <a:gd name="connsiteX0" fmla="*/ 40481 w 642937"/>
                  <a:gd name="connsiteY0" fmla="*/ 150480 h 438611"/>
                  <a:gd name="connsiteX1" fmla="*/ 52387 w 642937"/>
                  <a:gd name="connsiteY1" fmla="*/ 160005 h 438611"/>
                  <a:gd name="connsiteX2" fmla="*/ 54768 w 642937"/>
                  <a:gd name="connsiteY2" fmla="*/ 174293 h 438611"/>
                  <a:gd name="connsiteX3" fmla="*/ 59531 w 642937"/>
                  <a:gd name="connsiteY3" fmla="*/ 181436 h 438611"/>
                  <a:gd name="connsiteX4" fmla="*/ 73818 w 642937"/>
                  <a:gd name="connsiteY4" fmla="*/ 198105 h 438611"/>
                  <a:gd name="connsiteX5" fmla="*/ 80962 w 642937"/>
                  <a:gd name="connsiteY5" fmla="*/ 202868 h 438611"/>
                  <a:gd name="connsiteX6" fmla="*/ 92868 w 642937"/>
                  <a:gd name="connsiteY6" fmla="*/ 205249 h 438611"/>
                  <a:gd name="connsiteX7" fmla="*/ 95250 w 642937"/>
                  <a:gd name="connsiteY7" fmla="*/ 212393 h 438611"/>
                  <a:gd name="connsiteX8" fmla="*/ 100012 w 642937"/>
                  <a:gd name="connsiteY8" fmla="*/ 221918 h 438611"/>
                  <a:gd name="connsiteX9" fmla="*/ 104775 w 642937"/>
                  <a:gd name="connsiteY9" fmla="*/ 236205 h 438611"/>
                  <a:gd name="connsiteX10" fmla="*/ 107156 w 642937"/>
                  <a:gd name="connsiteY10" fmla="*/ 245730 h 438611"/>
                  <a:gd name="connsiteX11" fmla="*/ 111918 w 642937"/>
                  <a:gd name="connsiteY11" fmla="*/ 252874 h 438611"/>
                  <a:gd name="connsiteX12" fmla="*/ 114300 w 642937"/>
                  <a:gd name="connsiteY12" fmla="*/ 260018 h 438611"/>
                  <a:gd name="connsiteX13" fmla="*/ 119062 w 642937"/>
                  <a:gd name="connsiteY13" fmla="*/ 269543 h 438611"/>
                  <a:gd name="connsiteX14" fmla="*/ 123825 w 642937"/>
                  <a:gd name="connsiteY14" fmla="*/ 276686 h 438611"/>
                  <a:gd name="connsiteX15" fmla="*/ 130968 w 642937"/>
                  <a:gd name="connsiteY15" fmla="*/ 279068 h 438611"/>
                  <a:gd name="connsiteX16" fmla="*/ 133350 w 642937"/>
                  <a:gd name="connsiteY16" fmla="*/ 286211 h 438611"/>
                  <a:gd name="connsiteX17" fmla="*/ 142875 w 642937"/>
                  <a:gd name="connsiteY17" fmla="*/ 288593 h 438611"/>
                  <a:gd name="connsiteX18" fmla="*/ 150018 w 642937"/>
                  <a:gd name="connsiteY18" fmla="*/ 293355 h 438611"/>
                  <a:gd name="connsiteX19" fmla="*/ 214312 w 642937"/>
                  <a:gd name="connsiteY19" fmla="*/ 290974 h 438611"/>
                  <a:gd name="connsiteX20" fmla="*/ 226218 w 642937"/>
                  <a:gd name="connsiteY20" fmla="*/ 276686 h 438611"/>
                  <a:gd name="connsiteX21" fmla="*/ 233362 w 642937"/>
                  <a:gd name="connsiteY21" fmla="*/ 274305 h 438611"/>
                  <a:gd name="connsiteX22" fmla="*/ 240506 w 642937"/>
                  <a:gd name="connsiteY22" fmla="*/ 257636 h 438611"/>
                  <a:gd name="connsiteX23" fmla="*/ 242887 w 642937"/>
                  <a:gd name="connsiteY23" fmla="*/ 248111 h 438611"/>
                  <a:gd name="connsiteX24" fmla="*/ 252412 w 642937"/>
                  <a:gd name="connsiteY24" fmla="*/ 231443 h 438611"/>
                  <a:gd name="connsiteX25" fmla="*/ 261937 w 642937"/>
                  <a:gd name="connsiteY25" fmla="*/ 217155 h 438611"/>
                  <a:gd name="connsiteX26" fmla="*/ 266700 w 642937"/>
                  <a:gd name="connsiteY26" fmla="*/ 207630 h 438611"/>
                  <a:gd name="connsiteX27" fmla="*/ 269081 w 642937"/>
                  <a:gd name="connsiteY27" fmla="*/ 200486 h 438611"/>
                  <a:gd name="connsiteX28" fmla="*/ 276225 w 642937"/>
                  <a:gd name="connsiteY28" fmla="*/ 193343 h 438611"/>
                  <a:gd name="connsiteX29" fmla="*/ 278606 w 642937"/>
                  <a:gd name="connsiteY29" fmla="*/ 186199 h 438611"/>
                  <a:gd name="connsiteX30" fmla="*/ 292893 w 642937"/>
                  <a:gd name="connsiteY30" fmla="*/ 164768 h 438611"/>
                  <a:gd name="connsiteX31" fmla="*/ 295275 w 642937"/>
                  <a:gd name="connsiteY31" fmla="*/ 157624 h 438611"/>
                  <a:gd name="connsiteX32" fmla="*/ 304800 w 642937"/>
                  <a:gd name="connsiteY32" fmla="*/ 140955 h 438611"/>
                  <a:gd name="connsiteX33" fmla="*/ 323850 w 642937"/>
                  <a:gd name="connsiteY33" fmla="*/ 133811 h 438611"/>
                  <a:gd name="connsiteX34" fmla="*/ 338137 w 642937"/>
                  <a:gd name="connsiteY34" fmla="*/ 126668 h 438611"/>
                  <a:gd name="connsiteX35" fmla="*/ 354806 w 642937"/>
                  <a:gd name="connsiteY35" fmla="*/ 114761 h 438611"/>
                  <a:gd name="connsiteX36" fmla="*/ 369093 w 642937"/>
                  <a:gd name="connsiteY36" fmla="*/ 105236 h 438611"/>
                  <a:gd name="connsiteX37" fmla="*/ 373856 w 642937"/>
                  <a:gd name="connsiteY37" fmla="*/ 98093 h 438611"/>
                  <a:gd name="connsiteX38" fmla="*/ 381000 w 642937"/>
                  <a:gd name="connsiteY38" fmla="*/ 93330 h 438611"/>
                  <a:gd name="connsiteX39" fmla="*/ 390525 w 642937"/>
                  <a:gd name="connsiteY39" fmla="*/ 86186 h 438611"/>
                  <a:gd name="connsiteX40" fmla="*/ 400050 w 642937"/>
                  <a:gd name="connsiteY40" fmla="*/ 69518 h 438611"/>
                  <a:gd name="connsiteX41" fmla="*/ 409575 w 642937"/>
                  <a:gd name="connsiteY41" fmla="*/ 52849 h 438611"/>
                  <a:gd name="connsiteX42" fmla="*/ 419100 w 642937"/>
                  <a:gd name="connsiteY42" fmla="*/ 50468 h 438611"/>
                  <a:gd name="connsiteX43" fmla="*/ 435768 w 642937"/>
                  <a:gd name="connsiteY43" fmla="*/ 43324 h 438611"/>
                  <a:gd name="connsiteX44" fmla="*/ 450056 w 642937"/>
                  <a:gd name="connsiteY44" fmla="*/ 31418 h 438611"/>
                  <a:gd name="connsiteX45" fmla="*/ 457200 w 642937"/>
                  <a:gd name="connsiteY45" fmla="*/ 26655 h 438611"/>
                  <a:gd name="connsiteX46" fmla="*/ 466725 w 642937"/>
                  <a:gd name="connsiteY46" fmla="*/ 19511 h 438611"/>
                  <a:gd name="connsiteX47" fmla="*/ 469106 w 642937"/>
                  <a:gd name="connsiteY47" fmla="*/ 12368 h 438611"/>
                  <a:gd name="connsiteX48" fmla="*/ 478631 w 642937"/>
                  <a:gd name="connsiteY48" fmla="*/ 7605 h 438611"/>
                  <a:gd name="connsiteX49" fmla="*/ 483393 w 642937"/>
                  <a:gd name="connsiteY49" fmla="*/ 461 h 438611"/>
                  <a:gd name="connsiteX50" fmla="*/ 476250 w 642937"/>
                  <a:gd name="connsiteY50" fmla="*/ 5224 h 438611"/>
                  <a:gd name="connsiteX51" fmla="*/ 461962 w 642937"/>
                  <a:gd name="connsiteY51" fmla="*/ 17130 h 438611"/>
                  <a:gd name="connsiteX52" fmla="*/ 459581 w 642937"/>
                  <a:gd name="connsiteY52" fmla="*/ 24274 h 438611"/>
                  <a:gd name="connsiteX53" fmla="*/ 454818 w 642937"/>
                  <a:gd name="connsiteY53" fmla="*/ 31418 h 438611"/>
                  <a:gd name="connsiteX54" fmla="*/ 452437 w 642937"/>
                  <a:gd name="connsiteY54" fmla="*/ 38561 h 438611"/>
                  <a:gd name="connsiteX55" fmla="*/ 445293 w 642937"/>
                  <a:gd name="connsiteY55" fmla="*/ 40943 h 438611"/>
                  <a:gd name="connsiteX56" fmla="*/ 438150 w 642937"/>
                  <a:gd name="connsiteY56" fmla="*/ 48086 h 438611"/>
                  <a:gd name="connsiteX57" fmla="*/ 428625 w 642937"/>
                  <a:gd name="connsiteY57" fmla="*/ 59993 h 438611"/>
                  <a:gd name="connsiteX58" fmla="*/ 426243 w 642937"/>
                  <a:gd name="connsiteY58" fmla="*/ 69518 h 438611"/>
                  <a:gd name="connsiteX59" fmla="*/ 423862 w 642937"/>
                  <a:gd name="connsiteY59" fmla="*/ 76661 h 438611"/>
                  <a:gd name="connsiteX60" fmla="*/ 431006 w 642937"/>
                  <a:gd name="connsiteY60" fmla="*/ 81424 h 438611"/>
                  <a:gd name="connsiteX61" fmla="*/ 438150 w 642937"/>
                  <a:gd name="connsiteY61" fmla="*/ 83805 h 438611"/>
                  <a:gd name="connsiteX62" fmla="*/ 440531 w 642937"/>
                  <a:gd name="connsiteY62" fmla="*/ 93330 h 438611"/>
                  <a:gd name="connsiteX63" fmla="*/ 447675 w 642937"/>
                  <a:gd name="connsiteY63" fmla="*/ 100474 h 438611"/>
                  <a:gd name="connsiteX64" fmla="*/ 464343 w 642937"/>
                  <a:gd name="connsiteY64" fmla="*/ 107618 h 438611"/>
                  <a:gd name="connsiteX65" fmla="*/ 492918 w 642937"/>
                  <a:gd name="connsiteY65" fmla="*/ 114761 h 438611"/>
                  <a:gd name="connsiteX66" fmla="*/ 509587 w 642937"/>
                  <a:gd name="connsiteY66" fmla="*/ 133811 h 438611"/>
                  <a:gd name="connsiteX67" fmla="*/ 516731 w 642937"/>
                  <a:gd name="connsiteY67" fmla="*/ 140955 h 438611"/>
                  <a:gd name="connsiteX68" fmla="*/ 521493 w 642937"/>
                  <a:gd name="connsiteY68" fmla="*/ 148099 h 438611"/>
                  <a:gd name="connsiteX69" fmla="*/ 535781 w 642937"/>
                  <a:gd name="connsiteY69" fmla="*/ 155243 h 438611"/>
                  <a:gd name="connsiteX70" fmla="*/ 542925 w 642937"/>
                  <a:gd name="connsiteY70" fmla="*/ 160005 h 438611"/>
                  <a:gd name="connsiteX71" fmla="*/ 557212 w 642937"/>
                  <a:gd name="connsiteY71" fmla="*/ 174293 h 438611"/>
                  <a:gd name="connsiteX72" fmla="*/ 564356 w 642937"/>
                  <a:gd name="connsiteY72" fmla="*/ 183818 h 438611"/>
                  <a:gd name="connsiteX73" fmla="*/ 578643 w 642937"/>
                  <a:gd name="connsiteY73" fmla="*/ 193343 h 438611"/>
                  <a:gd name="connsiteX74" fmla="*/ 592931 w 642937"/>
                  <a:gd name="connsiteY74" fmla="*/ 200486 h 438611"/>
                  <a:gd name="connsiteX75" fmla="*/ 609600 w 642937"/>
                  <a:gd name="connsiteY75" fmla="*/ 219536 h 438611"/>
                  <a:gd name="connsiteX76" fmla="*/ 623887 w 642937"/>
                  <a:gd name="connsiteY76" fmla="*/ 231443 h 438611"/>
                  <a:gd name="connsiteX77" fmla="*/ 631031 w 642937"/>
                  <a:gd name="connsiteY77" fmla="*/ 238586 h 438611"/>
                  <a:gd name="connsiteX78" fmla="*/ 635793 w 642937"/>
                  <a:gd name="connsiteY78" fmla="*/ 248111 h 438611"/>
                  <a:gd name="connsiteX79" fmla="*/ 640556 w 642937"/>
                  <a:gd name="connsiteY79" fmla="*/ 255255 h 438611"/>
                  <a:gd name="connsiteX80" fmla="*/ 642937 w 642937"/>
                  <a:gd name="connsiteY80" fmla="*/ 248111 h 438611"/>
                  <a:gd name="connsiteX81" fmla="*/ 628650 w 642937"/>
                  <a:gd name="connsiteY81" fmla="*/ 238586 h 438611"/>
                  <a:gd name="connsiteX82" fmla="*/ 621506 w 642937"/>
                  <a:gd name="connsiteY82" fmla="*/ 233824 h 438611"/>
                  <a:gd name="connsiteX83" fmla="*/ 619125 w 642937"/>
                  <a:gd name="connsiteY83" fmla="*/ 226680 h 438611"/>
                  <a:gd name="connsiteX84" fmla="*/ 616743 w 642937"/>
                  <a:gd name="connsiteY84" fmla="*/ 214774 h 438611"/>
                  <a:gd name="connsiteX85" fmla="*/ 576262 w 642937"/>
                  <a:gd name="connsiteY85" fmla="*/ 198105 h 438611"/>
                  <a:gd name="connsiteX86" fmla="*/ 571500 w 642937"/>
                  <a:gd name="connsiteY86" fmla="*/ 190961 h 438611"/>
                  <a:gd name="connsiteX87" fmla="*/ 545306 w 642937"/>
                  <a:gd name="connsiteY87" fmla="*/ 181436 h 438611"/>
                  <a:gd name="connsiteX88" fmla="*/ 523875 w 642937"/>
                  <a:gd name="connsiteY88" fmla="*/ 176674 h 438611"/>
                  <a:gd name="connsiteX89" fmla="*/ 514350 w 642937"/>
                  <a:gd name="connsiteY89" fmla="*/ 148099 h 438611"/>
                  <a:gd name="connsiteX90" fmla="*/ 497681 w 642937"/>
                  <a:gd name="connsiteY90" fmla="*/ 145718 h 438611"/>
                  <a:gd name="connsiteX91" fmla="*/ 473868 w 642937"/>
                  <a:gd name="connsiteY91" fmla="*/ 138574 h 438611"/>
                  <a:gd name="connsiteX92" fmla="*/ 447675 w 642937"/>
                  <a:gd name="connsiteY92" fmla="*/ 140955 h 438611"/>
                  <a:gd name="connsiteX93" fmla="*/ 442912 w 642937"/>
                  <a:gd name="connsiteY93" fmla="*/ 155243 h 438611"/>
                  <a:gd name="connsiteX94" fmla="*/ 450056 w 642937"/>
                  <a:gd name="connsiteY94" fmla="*/ 160005 h 438611"/>
                  <a:gd name="connsiteX95" fmla="*/ 445293 w 642937"/>
                  <a:gd name="connsiteY95" fmla="*/ 174293 h 438611"/>
                  <a:gd name="connsiteX96" fmla="*/ 428625 w 642937"/>
                  <a:gd name="connsiteY96" fmla="*/ 193343 h 438611"/>
                  <a:gd name="connsiteX97" fmla="*/ 421481 w 642937"/>
                  <a:gd name="connsiteY97" fmla="*/ 195724 h 438611"/>
                  <a:gd name="connsiteX98" fmla="*/ 416718 w 642937"/>
                  <a:gd name="connsiteY98" fmla="*/ 202868 h 438611"/>
                  <a:gd name="connsiteX99" fmla="*/ 409575 w 642937"/>
                  <a:gd name="connsiteY99" fmla="*/ 207630 h 438611"/>
                  <a:gd name="connsiteX100" fmla="*/ 373856 w 642937"/>
                  <a:gd name="connsiteY100" fmla="*/ 214774 h 438611"/>
                  <a:gd name="connsiteX101" fmla="*/ 369093 w 642937"/>
                  <a:gd name="connsiteY101" fmla="*/ 229061 h 438611"/>
                  <a:gd name="connsiteX102" fmla="*/ 359568 w 642937"/>
                  <a:gd name="connsiteY102" fmla="*/ 240968 h 438611"/>
                  <a:gd name="connsiteX103" fmla="*/ 352425 w 642937"/>
                  <a:gd name="connsiteY103" fmla="*/ 243349 h 438611"/>
                  <a:gd name="connsiteX104" fmla="*/ 342900 w 642937"/>
                  <a:gd name="connsiteY104" fmla="*/ 245730 h 438611"/>
                  <a:gd name="connsiteX105" fmla="*/ 330993 w 642937"/>
                  <a:gd name="connsiteY105" fmla="*/ 257636 h 438611"/>
                  <a:gd name="connsiteX106" fmla="*/ 323850 w 642937"/>
                  <a:gd name="connsiteY106" fmla="*/ 262399 h 438611"/>
                  <a:gd name="connsiteX107" fmla="*/ 307181 w 642937"/>
                  <a:gd name="connsiteY107" fmla="*/ 274305 h 438611"/>
                  <a:gd name="connsiteX108" fmla="*/ 300037 w 642937"/>
                  <a:gd name="connsiteY108" fmla="*/ 276686 h 438611"/>
                  <a:gd name="connsiteX109" fmla="*/ 292893 w 642937"/>
                  <a:gd name="connsiteY109" fmla="*/ 281449 h 438611"/>
                  <a:gd name="connsiteX110" fmla="*/ 283368 w 642937"/>
                  <a:gd name="connsiteY110" fmla="*/ 283830 h 438611"/>
                  <a:gd name="connsiteX111" fmla="*/ 280987 w 642937"/>
                  <a:gd name="connsiteY111" fmla="*/ 302880 h 438611"/>
                  <a:gd name="connsiteX112" fmla="*/ 278606 w 642937"/>
                  <a:gd name="connsiteY112" fmla="*/ 312405 h 438611"/>
                  <a:gd name="connsiteX113" fmla="*/ 245268 w 642937"/>
                  <a:gd name="connsiteY113" fmla="*/ 314786 h 438611"/>
                  <a:gd name="connsiteX114" fmla="*/ 247650 w 642937"/>
                  <a:gd name="connsiteY114" fmla="*/ 321930 h 438611"/>
                  <a:gd name="connsiteX115" fmla="*/ 252412 w 642937"/>
                  <a:gd name="connsiteY115" fmla="*/ 352886 h 438611"/>
                  <a:gd name="connsiteX116" fmla="*/ 266700 w 642937"/>
                  <a:gd name="connsiteY116" fmla="*/ 362411 h 438611"/>
                  <a:gd name="connsiteX117" fmla="*/ 271462 w 642937"/>
                  <a:gd name="connsiteY117" fmla="*/ 371936 h 438611"/>
                  <a:gd name="connsiteX118" fmla="*/ 276225 w 642937"/>
                  <a:gd name="connsiteY118" fmla="*/ 379080 h 438611"/>
                  <a:gd name="connsiteX119" fmla="*/ 278606 w 642937"/>
                  <a:gd name="connsiteY119" fmla="*/ 386224 h 438611"/>
                  <a:gd name="connsiteX120" fmla="*/ 290512 w 642937"/>
                  <a:gd name="connsiteY120" fmla="*/ 400511 h 438611"/>
                  <a:gd name="connsiteX121" fmla="*/ 300037 w 642937"/>
                  <a:gd name="connsiteY121" fmla="*/ 402893 h 438611"/>
                  <a:gd name="connsiteX122" fmla="*/ 307181 w 642937"/>
                  <a:gd name="connsiteY122" fmla="*/ 410036 h 438611"/>
                  <a:gd name="connsiteX123" fmla="*/ 321468 w 642937"/>
                  <a:gd name="connsiteY123" fmla="*/ 414799 h 438611"/>
                  <a:gd name="connsiteX124" fmla="*/ 323850 w 642937"/>
                  <a:gd name="connsiteY124" fmla="*/ 431468 h 438611"/>
                  <a:gd name="connsiteX125" fmla="*/ 307181 w 642937"/>
                  <a:gd name="connsiteY125" fmla="*/ 438611 h 438611"/>
                  <a:gd name="connsiteX126" fmla="*/ 300037 w 642937"/>
                  <a:gd name="connsiteY126" fmla="*/ 433849 h 438611"/>
                  <a:gd name="connsiteX127" fmla="*/ 288131 w 642937"/>
                  <a:gd name="connsiteY127" fmla="*/ 431468 h 438611"/>
                  <a:gd name="connsiteX128" fmla="*/ 283368 w 642937"/>
                  <a:gd name="connsiteY128" fmla="*/ 421943 h 438611"/>
                  <a:gd name="connsiteX129" fmla="*/ 276225 w 642937"/>
                  <a:gd name="connsiteY129" fmla="*/ 414799 h 438611"/>
                  <a:gd name="connsiteX130" fmla="*/ 264318 w 642937"/>
                  <a:gd name="connsiteY130" fmla="*/ 431468 h 438611"/>
                  <a:gd name="connsiteX131" fmla="*/ 257175 w 642937"/>
                  <a:gd name="connsiteY131" fmla="*/ 436230 h 438611"/>
                  <a:gd name="connsiteX132" fmla="*/ 250031 w 642937"/>
                  <a:gd name="connsiteY132" fmla="*/ 383843 h 438611"/>
                  <a:gd name="connsiteX133" fmla="*/ 242887 w 642937"/>
                  <a:gd name="connsiteY133" fmla="*/ 376699 h 438611"/>
                  <a:gd name="connsiteX134" fmla="*/ 235743 w 642937"/>
                  <a:gd name="connsiteY134" fmla="*/ 362411 h 438611"/>
                  <a:gd name="connsiteX135" fmla="*/ 192881 w 642937"/>
                  <a:gd name="connsiteY135" fmla="*/ 352886 h 438611"/>
                  <a:gd name="connsiteX136" fmla="*/ 185737 w 642937"/>
                  <a:gd name="connsiteY136" fmla="*/ 348124 h 438611"/>
                  <a:gd name="connsiteX137" fmla="*/ 183356 w 642937"/>
                  <a:gd name="connsiteY137" fmla="*/ 340980 h 438611"/>
                  <a:gd name="connsiteX138" fmla="*/ 152400 w 642937"/>
                  <a:gd name="connsiteY138" fmla="*/ 326693 h 438611"/>
                  <a:gd name="connsiteX139" fmla="*/ 130968 w 642937"/>
                  <a:gd name="connsiteY139" fmla="*/ 321930 h 438611"/>
                  <a:gd name="connsiteX140" fmla="*/ 116681 w 642937"/>
                  <a:gd name="connsiteY140" fmla="*/ 312405 h 438611"/>
                  <a:gd name="connsiteX141" fmla="*/ 100012 w 642937"/>
                  <a:gd name="connsiteY141" fmla="*/ 302880 h 438611"/>
                  <a:gd name="connsiteX142" fmla="*/ 88106 w 642937"/>
                  <a:gd name="connsiteY142" fmla="*/ 288593 h 438611"/>
                  <a:gd name="connsiteX143" fmla="*/ 76200 w 642937"/>
                  <a:gd name="connsiteY143" fmla="*/ 290974 h 438611"/>
                  <a:gd name="connsiteX144" fmla="*/ 73818 w 642937"/>
                  <a:gd name="connsiteY144" fmla="*/ 314786 h 438611"/>
                  <a:gd name="connsiteX145" fmla="*/ 66675 w 642937"/>
                  <a:gd name="connsiteY145" fmla="*/ 310024 h 438611"/>
                  <a:gd name="connsiteX146" fmla="*/ 45243 w 642937"/>
                  <a:gd name="connsiteY146" fmla="*/ 312405 h 438611"/>
                  <a:gd name="connsiteX147" fmla="*/ 35718 w 642937"/>
                  <a:gd name="connsiteY147" fmla="*/ 326693 h 438611"/>
                  <a:gd name="connsiteX148" fmla="*/ 14287 w 642937"/>
                  <a:gd name="connsiteY148" fmla="*/ 329074 h 438611"/>
                  <a:gd name="connsiteX149" fmla="*/ 7143 w 642937"/>
                  <a:gd name="connsiteY149" fmla="*/ 331455 h 438611"/>
                  <a:gd name="connsiteX150" fmla="*/ 0 w 642937"/>
                  <a:gd name="connsiteY150" fmla="*/ 331455 h 438611"/>
                  <a:gd name="connsiteX151" fmla="*/ 2381 w 642937"/>
                  <a:gd name="connsiteY151" fmla="*/ 321930 h 438611"/>
                  <a:gd name="connsiteX152" fmla="*/ 23812 w 642937"/>
                  <a:gd name="connsiteY152" fmla="*/ 310024 h 438611"/>
                  <a:gd name="connsiteX153" fmla="*/ 42862 w 642937"/>
                  <a:gd name="connsiteY153" fmla="*/ 298118 h 438611"/>
                  <a:gd name="connsiteX154" fmla="*/ 47625 w 642937"/>
                  <a:gd name="connsiteY154" fmla="*/ 286211 h 438611"/>
                  <a:gd name="connsiteX155" fmla="*/ 61912 w 642937"/>
                  <a:gd name="connsiteY155" fmla="*/ 279068 h 438611"/>
                  <a:gd name="connsiteX156" fmla="*/ 66675 w 642937"/>
                  <a:gd name="connsiteY156" fmla="*/ 255255 h 438611"/>
                  <a:gd name="connsiteX157" fmla="*/ 64293 w 642937"/>
                  <a:gd name="connsiteY157" fmla="*/ 202868 h 438611"/>
                  <a:gd name="connsiteX158" fmla="*/ 59531 w 642937"/>
                  <a:gd name="connsiteY158" fmla="*/ 195724 h 438611"/>
                  <a:gd name="connsiteX159" fmla="*/ 57150 w 642937"/>
                  <a:gd name="connsiteY159" fmla="*/ 188580 h 438611"/>
                  <a:gd name="connsiteX160" fmla="*/ 50006 w 642937"/>
                  <a:gd name="connsiteY160" fmla="*/ 183818 h 438611"/>
                  <a:gd name="connsiteX161" fmla="*/ 45243 w 642937"/>
                  <a:gd name="connsiteY161" fmla="*/ 176674 h 438611"/>
                  <a:gd name="connsiteX162" fmla="*/ 40481 w 642937"/>
                  <a:gd name="connsiteY162" fmla="*/ 150480 h 43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642937" h="438611">
                    <a:moveTo>
                      <a:pt x="40481" y="150480"/>
                    </a:moveTo>
                    <a:cubicBezTo>
                      <a:pt x="41672" y="147702"/>
                      <a:pt x="49772" y="155647"/>
                      <a:pt x="52387" y="160005"/>
                    </a:cubicBezTo>
                    <a:cubicBezTo>
                      <a:pt x="54871" y="164145"/>
                      <a:pt x="53241" y="169712"/>
                      <a:pt x="54768" y="174293"/>
                    </a:cubicBezTo>
                    <a:cubicBezTo>
                      <a:pt x="55673" y="177008"/>
                      <a:pt x="57943" y="179055"/>
                      <a:pt x="59531" y="181436"/>
                    </a:cubicBezTo>
                    <a:cubicBezTo>
                      <a:pt x="65328" y="198829"/>
                      <a:pt x="59423" y="194507"/>
                      <a:pt x="73818" y="198105"/>
                    </a:cubicBezTo>
                    <a:cubicBezTo>
                      <a:pt x="76199" y="199693"/>
                      <a:pt x="78282" y="201863"/>
                      <a:pt x="80962" y="202868"/>
                    </a:cubicBezTo>
                    <a:cubicBezTo>
                      <a:pt x="84752" y="204289"/>
                      <a:pt x="89500" y="203004"/>
                      <a:pt x="92868" y="205249"/>
                    </a:cubicBezTo>
                    <a:cubicBezTo>
                      <a:pt x="94957" y="206641"/>
                      <a:pt x="94261" y="210086"/>
                      <a:pt x="95250" y="212393"/>
                    </a:cubicBezTo>
                    <a:cubicBezTo>
                      <a:pt x="96648" y="215656"/>
                      <a:pt x="98694" y="218622"/>
                      <a:pt x="100012" y="221918"/>
                    </a:cubicBezTo>
                    <a:cubicBezTo>
                      <a:pt x="101876" y="226579"/>
                      <a:pt x="103187" y="231443"/>
                      <a:pt x="104775" y="236205"/>
                    </a:cubicBezTo>
                    <a:cubicBezTo>
                      <a:pt x="105810" y="239310"/>
                      <a:pt x="105867" y="242722"/>
                      <a:pt x="107156" y="245730"/>
                    </a:cubicBezTo>
                    <a:cubicBezTo>
                      <a:pt x="108283" y="248361"/>
                      <a:pt x="110638" y="250314"/>
                      <a:pt x="111918" y="252874"/>
                    </a:cubicBezTo>
                    <a:cubicBezTo>
                      <a:pt x="113041" y="255119"/>
                      <a:pt x="113311" y="257711"/>
                      <a:pt x="114300" y="260018"/>
                    </a:cubicBezTo>
                    <a:cubicBezTo>
                      <a:pt x="115698" y="263281"/>
                      <a:pt x="117301" y="266461"/>
                      <a:pt x="119062" y="269543"/>
                    </a:cubicBezTo>
                    <a:cubicBezTo>
                      <a:pt x="120482" y="272028"/>
                      <a:pt x="121590" y="274898"/>
                      <a:pt x="123825" y="276686"/>
                    </a:cubicBezTo>
                    <a:cubicBezTo>
                      <a:pt x="125785" y="278254"/>
                      <a:pt x="128587" y="278274"/>
                      <a:pt x="130968" y="279068"/>
                    </a:cubicBezTo>
                    <a:cubicBezTo>
                      <a:pt x="131762" y="281449"/>
                      <a:pt x="131390" y="284643"/>
                      <a:pt x="133350" y="286211"/>
                    </a:cubicBezTo>
                    <a:cubicBezTo>
                      <a:pt x="135906" y="288255"/>
                      <a:pt x="139867" y="287304"/>
                      <a:pt x="142875" y="288593"/>
                    </a:cubicBezTo>
                    <a:cubicBezTo>
                      <a:pt x="145505" y="289720"/>
                      <a:pt x="147637" y="291768"/>
                      <a:pt x="150018" y="293355"/>
                    </a:cubicBezTo>
                    <a:cubicBezTo>
                      <a:pt x="171449" y="292561"/>
                      <a:pt x="193054" y="293808"/>
                      <a:pt x="214312" y="290974"/>
                    </a:cubicBezTo>
                    <a:cubicBezTo>
                      <a:pt x="219756" y="290248"/>
                      <a:pt x="222753" y="279458"/>
                      <a:pt x="226218" y="276686"/>
                    </a:cubicBezTo>
                    <a:cubicBezTo>
                      <a:pt x="228178" y="275118"/>
                      <a:pt x="230981" y="275099"/>
                      <a:pt x="233362" y="274305"/>
                    </a:cubicBezTo>
                    <a:cubicBezTo>
                      <a:pt x="240197" y="246960"/>
                      <a:pt x="230639" y="280659"/>
                      <a:pt x="240506" y="257636"/>
                    </a:cubicBezTo>
                    <a:cubicBezTo>
                      <a:pt x="241795" y="254628"/>
                      <a:pt x="241738" y="251175"/>
                      <a:pt x="242887" y="248111"/>
                    </a:cubicBezTo>
                    <a:cubicBezTo>
                      <a:pt x="245476" y="241207"/>
                      <a:pt x="248465" y="237363"/>
                      <a:pt x="252412" y="231443"/>
                    </a:cubicBezTo>
                    <a:cubicBezTo>
                      <a:pt x="257519" y="216120"/>
                      <a:pt x="250789" y="232761"/>
                      <a:pt x="261937" y="217155"/>
                    </a:cubicBezTo>
                    <a:cubicBezTo>
                      <a:pt x="264000" y="214266"/>
                      <a:pt x="265302" y="210893"/>
                      <a:pt x="266700" y="207630"/>
                    </a:cubicBezTo>
                    <a:cubicBezTo>
                      <a:pt x="267689" y="205323"/>
                      <a:pt x="267689" y="202575"/>
                      <a:pt x="269081" y="200486"/>
                    </a:cubicBezTo>
                    <a:cubicBezTo>
                      <a:pt x="270949" y="197684"/>
                      <a:pt x="273844" y="195724"/>
                      <a:pt x="276225" y="193343"/>
                    </a:cubicBezTo>
                    <a:cubicBezTo>
                      <a:pt x="277019" y="190962"/>
                      <a:pt x="277387" y="188393"/>
                      <a:pt x="278606" y="186199"/>
                    </a:cubicBezTo>
                    <a:lnTo>
                      <a:pt x="292893" y="164768"/>
                    </a:lnTo>
                    <a:cubicBezTo>
                      <a:pt x="294285" y="162679"/>
                      <a:pt x="294286" y="159931"/>
                      <a:pt x="295275" y="157624"/>
                    </a:cubicBezTo>
                    <a:cubicBezTo>
                      <a:pt x="296677" y="154353"/>
                      <a:pt x="301809" y="143946"/>
                      <a:pt x="304800" y="140955"/>
                    </a:cubicBezTo>
                    <a:cubicBezTo>
                      <a:pt x="310931" y="134824"/>
                      <a:pt x="315332" y="135515"/>
                      <a:pt x="323850" y="133811"/>
                    </a:cubicBezTo>
                    <a:cubicBezTo>
                      <a:pt x="344324" y="120162"/>
                      <a:pt x="318417" y="136528"/>
                      <a:pt x="338137" y="126668"/>
                    </a:cubicBezTo>
                    <a:cubicBezTo>
                      <a:pt x="342006" y="124733"/>
                      <a:pt x="352111" y="116647"/>
                      <a:pt x="354806" y="114761"/>
                    </a:cubicBezTo>
                    <a:cubicBezTo>
                      <a:pt x="359495" y="111479"/>
                      <a:pt x="369093" y="105236"/>
                      <a:pt x="369093" y="105236"/>
                    </a:cubicBezTo>
                    <a:cubicBezTo>
                      <a:pt x="370681" y="102855"/>
                      <a:pt x="371832" y="100117"/>
                      <a:pt x="373856" y="98093"/>
                    </a:cubicBezTo>
                    <a:cubicBezTo>
                      <a:pt x="375880" y="96069"/>
                      <a:pt x="378671" y="94994"/>
                      <a:pt x="381000" y="93330"/>
                    </a:cubicBezTo>
                    <a:cubicBezTo>
                      <a:pt x="384229" y="91023"/>
                      <a:pt x="387350" y="88567"/>
                      <a:pt x="390525" y="86186"/>
                    </a:cubicBezTo>
                    <a:cubicBezTo>
                      <a:pt x="395561" y="66040"/>
                      <a:pt x="388700" y="86542"/>
                      <a:pt x="400050" y="69518"/>
                    </a:cubicBezTo>
                    <a:cubicBezTo>
                      <a:pt x="406319" y="60115"/>
                      <a:pt x="396761" y="62001"/>
                      <a:pt x="409575" y="52849"/>
                    </a:cubicBezTo>
                    <a:cubicBezTo>
                      <a:pt x="412238" y="50947"/>
                      <a:pt x="415925" y="51262"/>
                      <a:pt x="419100" y="50468"/>
                    </a:cubicBezTo>
                    <a:cubicBezTo>
                      <a:pt x="437031" y="38512"/>
                      <a:pt x="414244" y="52549"/>
                      <a:pt x="435768" y="43324"/>
                    </a:cubicBezTo>
                    <a:cubicBezTo>
                      <a:pt x="443069" y="40195"/>
                      <a:pt x="444000" y="36464"/>
                      <a:pt x="450056" y="31418"/>
                    </a:cubicBezTo>
                    <a:cubicBezTo>
                      <a:pt x="452255" y="29586"/>
                      <a:pt x="454871" y="28319"/>
                      <a:pt x="457200" y="26655"/>
                    </a:cubicBezTo>
                    <a:cubicBezTo>
                      <a:pt x="460429" y="24348"/>
                      <a:pt x="463550" y="21892"/>
                      <a:pt x="466725" y="19511"/>
                    </a:cubicBezTo>
                    <a:cubicBezTo>
                      <a:pt x="467519" y="17130"/>
                      <a:pt x="467331" y="14143"/>
                      <a:pt x="469106" y="12368"/>
                    </a:cubicBezTo>
                    <a:cubicBezTo>
                      <a:pt x="471616" y="9858"/>
                      <a:pt x="475904" y="9878"/>
                      <a:pt x="478631" y="7605"/>
                    </a:cubicBezTo>
                    <a:cubicBezTo>
                      <a:pt x="480829" y="5773"/>
                      <a:pt x="485417" y="2485"/>
                      <a:pt x="483393" y="461"/>
                    </a:cubicBezTo>
                    <a:cubicBezTo>
                      <a:pt x="481369" y="-1563"/>
                      <a:pt x="478631" y="3636"/>
                      <a:pt x="476250" y="5224"/>
                    </a:cubicBezTo>
                    <a:cubicBezTo>
                      <a:pt x="459771" y="29941"/>
                      <a:pt x="486136" y="-7044"/>
                      <a:pt x="461962" y="17130"/>
                    </a:cubicBezTo>
                    <a:cubicBezTo>
                      <a:pt x="460187" y="18905"/>
                      <a:pt x="460704" y="22029"/>
                      <a:pt x="459581" y="24274"/>
                    </a:cubicBezTo>
                    <a:cubicBezTo>
                      <a:pt x="458301" y="26834"/>
                      <a:pt x="456406" y="29037"/>
                      <a:pt x="454818" y="31418"/>
                    </a:cubicBezTo>
                    <a:cubicBezTo>
                      <a:pt x="454024" y="33799"/>
                      <a:pt x="454212" y="36786"/>
                      <a:pt x="452437" y="38561"/>
                    </a:cubicBezTo>
                    <a:cubicBezTo>
                      <a:pt x="450662" y="40336"/>
                      <a:pt x="447382" y="39551"/>
                      <a:pt x="445293" y="40943"/>
                    </a:cubicBezTo>
                    <a:cubicBezTo>
                      <a:pt x="442491" y="42811"/>
                      <a:pt x="440531" y="45705"/>
                      <a:pt x="438150" y="48086"/>
                    </a:cubicBezTo>
                    <a:cubicBezTo>
                      <a:pt x="430362" y="71443"/>
                      <a:pt x="442988" y="38448"/>
                      <a:pt x="428625" y="59993"/>
                    </a:cubicBezTo>
                    <a:cubicBezTo>
                      <a:pt x="426810" y="62716"/>
                      <a:pt x="427142" y="66371"/>
                      <a:pt x="426243" y="69518"/>
                    </a:cubicBezTo>
                    <a:cubicBezTo>
                      <a:pt x="425553" y="71931"/>
                      <a:pt x="424656" y="74280"/>
                      <a:pt x="423862" y="76661"/>
                    </a:cubicBezTo>
                    <a:cubicBezTo>
                      <a:pt x="426243" y="78249"/>
                      <a:pt x="428446" y="80144"/>
                      <a:pt x="431006" y="81424"/>
                    </a:cubicBezTo>
                    <a:cubicBezTo>
                      <a:pt x="433251" y="82547"/>
                      <a:pt x="436582" y="81845"/>
                      <a:pt x="438150" y="83805"/>
                    </a:cubicBezTo>
                    <a:cubicBezTo>
                      <a:pt x="440194" y="86361"/>
                      <a:pt x="438907" y="90488"/>
                      <a:pt x="440531" y="93330"/>
                    </a:cubicBezTo>
                    <a:cubicBezTo>
                      <a:pt x="442202" y="96254"/>
                      <a:pt x="445088" y="98318"/>
                      <a:pt x="447675" y="100474"/>
                    </a:cubicBezTo>
                    <a:cubicBezTo>
                      <a:pt x="455465" y="106965"/>
                      <a:pt x="454417" y="104640"/>
                      <a:pt x="464343" y="107618"/>
                    </a:cubicBezTo>
                    <a:cubicBezTo>
                      <a:pt x="487921" y="114691"/>
                      <a:pt x="469150" y="110800"/>
                      <a:pt x="492918" y="114761"/>
                    </a:cubicBezTo>
                    <a:cubicBezTo>
                      <a:pt x="513160" y="128256"/>
                      <a:pt x="481805" y="106029"/>
                      <a:pt x="509587" y="133811"/>
                    </a:cubicBezTo>
                    <a:cubicBezTo>
                      <a:pt x="511968" y="136192"/>
                      <a:pt x="514575" y="138368"/>
                      <a:pt x="516731" y="140955"/>
                    </a:cubicBezTo>
                    <a:cubicBezTo>
                      <a:pt x="518563" y="143154"/>
                      <a:pt x="519469" y="146075"/>
                      <a:pt x="521493" y="148099"/>
                    </a:cubicBezTo>
                    <a:cubicBezTo>
                      <a:pt x="528313" y="154919"/>
                      <a:pt x="528038" y="151371"/>
                      <a:pt x="535781" y="155243"/>
                    </a:cubicBezTo>
                    <a:cubicBezTo>
                      <a:pt x="538341" y="156523"/>
                      <a:pt x="540786" y="158104"/>
                      <a:pt x="542925" y="160005"/>
                    </a:cubicBezTo>
                    <a:cubicBezTo>
                      <a:pt x="547959" y="164480"/>
                      <a:pt x="552450" y="169530"/>
                      <a:pt x="557212" y="174293"/>
                    </a:cubicBezTo>
                    <a:cubicBezTo>
                      <a:pt x="560018" y="177099"/>
                      <a:pt x="561390" y="181181"/>
                      <a:pt x="564356" y="183818"/>
                    </a:cubicBezTo>
                    <a:cubicBezTo>
                      <a:pt x="568634" y="187621"/>
                      <a:pt x="573881" y="190168"/>
                      <a:pt x="578643" y="193343"/>
                    </a:cubicBezTo>
                    <a:cubicBezTo>
                      <a:pt x="587873" y="199497"/>
                      <a:pt x="583074" y="197201"/>
                      <a:pt x="592931" y="200486"/>
                    </a:cubicBezTo>
                    <a:cubicBezTo>
                      <a:pt x="604837" y="208424"/>
                      <a:pt x="598487" y="202868"/>
                      <a:pt x="609600" y="219536"/>
                    </a:cubicBezTo>
                    <a:cubicBezTo>
                      <a:pt x="614818" y="227363"/>
                      <a:pt x="617297" y="225952"/>
                      <a:pt x="623887" y="231443"/>
                    </a:cubicBezTo>
                    <a:cubicBezTo>
                      <a:pt x="626474" y="233599"/>
                      <a:pt x="628650" y="236205"/>
                      <a:pt x="631031" y="238586"/>
                    </a:cubicBezTo>
                    <a:cubicBezTo>
                      <a:pt x="632618" y="241761"/>
                      <a:pt x="634032" y="245029"/>
                      <a:pt x="635793" y="248111"/>
                    </a:cubicBezTo>
                    <a:cubicBezTo>
                      <a:pt x="637213" y="250596"/>
                      <a:pt x="637694" y="255255"/>
                      <a:pt x="640556" y="255255"/>
                    </a:cubicBezTo>
                    <a:cubicBezTo>
                      <a:pt x="643066" y="255255"/>
                      <a:pt x="642143" y="250492"/>
                      <a:pt x="642937" y="248111"/>
                    </a:cubicBezTo>
                    <a:lnTo>
                      <a:pt x="628650" y="238586"/>
                    </a:lnTo>
                    <a:lnTo>
                      <a:pt x="621506" y="233824"/>
                    </a:lnTo>
                    <a:cubicBezTo>
                      <a:pt x="620712" y="231443"/>
                      <a:pt x="619734" y="229115"/>
                      <a:pt x="619125" y="226680"/>
                    </a:cubicBezTo>
                    <a:cubicBezTo>
                      <a:pt x="618143" y="222754"/>
                      <a:pt x="618418" y="218459"/>
                      <a:pt x="616743" y="214774"/>
                    </a:cubicBezTo>
                    <a:cubicBezTo>
                      <a:pt x="606510" y="192262"/>
                      <a:pt x="603827" y="200225"/>
                      <a:pt x="576262" y="198105"/>
                    </a:cubicBezTo>
                    <a:cubicBezTo>
                      <a:pt x="574675" y="195724"/>
                      <a:pt x="573524" y="192985"/>
                      <a:pt x="571500" y="190961"/>
                    </a:cubicBezTo>
                    <a:cubicBezTo>
                      <a:pt x="564607" y="184068"/>
                      <a:pt x="554180" y="183338"/>
                      <a:pt x="545306" y="181436"/>
                    </a:cubicBezTo>
                    <a:lnTo>
                      <a:pt x="523875" y="176674"/>
                    </a:lnTo>
                    <a:lnTo>
                      <a:pt x="514350" y="148099"/>
                    </a:lnTo>
                    <a:cubicBezTo>
                      <a:pt x="512575" y="142774"/>
                      <a:pt x="503237" y="146512"/>
                      <a:pt x="497681" y="145718"/>
                    </a:cubicBezTo>
                    <a:cubicBezTo>
                      <a:pt x="480288" y="139920"/>
                      <a:pt x="488263" y="142172"/>
                      <a:pt x="473868" y="138574"/>
                    </a:cubicBezTo>
                    <a:lnTo>
                      <a:pt x="447675" y="140955"/>
                    </a:lnTo>
                    <a:cubicBezTo>
                      <a:pt x="443255" y="143335"/>
                      <a:pt x="442912" y="155243"/>
                      <a:pt x="442912" y="155243"/>
                    </a:cubicBezTo>
                    <a:cubicBezTo>
                      <a:pt x="445293" y="156830"/>
                      <a:pt x="449701" y="157165"/>
                      <a:pt x="450056" y="160005"/>
                    </a:cubicBezTo>
                    <a:cubicBezTo>
                      <a:pt x="450679" y="164987"/>
                      <a:pt x="447538" y="169803"/>
                      <a:pt x="445293" y="174293"/>
                    </a:cubicBezTo>
                    <a:cubicBezTo>
                      <a:pt x="440532" y="183814"/>
                      <a:pt x="437354" y="188978"/>
                      <a:pt x="428625" y="193343"/>
                    </a:cubicBezTo>
                    <a:cubicBezTo>
                      <a:pt x="426380" y="194466"/>
                      <a:pt x="423862" y="194930"/>
                      <a:pt x="421481" y="195724"/>
                    </a:cubicBezTo>
                    <a:cubicBezTo>
                      <a:pt x="419893" y="198105"/>
                      <a:pt x="418742" y="200844"/>
                      <a:pt x="416718" y="202868"/>
                    </a:cubicBezTo>
                    <a:cubicBezTo>
                      <a:pt x="414695" y="204891"/>
                      <a:pt x="412190" y="206468"/>
                      <a:pt x="409575" y="207630"/>
                    </a:cubicBezTo>
                    <a:cubicBezTo>
                      <a:pt x="395502" y="213885"/>
                      <a:pt x="390206" y="212958"/>
                      <a:pt x="373856" y="214774"/>
                    </a:cubicBezTo>
                    <a:lnTo>
                      <a:pt x="369093" y="229061"/>
                    </a:lnTo>
                    <a:cubicBezTo>
                      <a:pt x="366346" y="237301"/>
                      <a:pt x="368186" y="236659"/>
                      <a:pt x="359568" y="240968"/>
                    </a:cubicBezTo>
                    <a:cubicBezTo>
                      <a:pt x="357323" y="242090"/>
                      <a:pt x="354838" y="242660"/>
                      <a:pt x="352425" y="243349"/>
                    </a:cubicBezTo>
                    <a:cubicBezTo>
                      <a:pt x="349278" y="244248"/>
                      <a:pt x="346075" y="244936"/>
                      <a:pt x="342900" y="245730"/>
                    </a:cubicBezTo>
                    <a:cubicBezTo>
                      <a:pt x="323852" y="258429"/>
                      <a:pt x="346865" y="241764"/>
                      <a:pt x="330993" y="257636"/>
                    </a:cubicBezTo>
                    <a:cubicBezTo>
                      <a:pt x="328969" y="259660"/>
                      <a:pt x="326179" y="260735"/>
                      <a:pt x="323850" y="262399"/>
                    </a:cubicBezTo>
                    <a:cubicBezTo>
                      <a:pt x="321329" y="264200"/>
                      <a:pt x="310926" y="272433"/>
                      <a:pt x="307181" y="274305"/>
                    </a:cubicBezTo>
                    <a:cubicBezTo>
                      <a:pt x="304936" y="275427"/>
                      <a:pt x="302418" y="275892"/>
                      <a:pt x="300037" y="276686"/>
                    </a:cubicBezTo>
                    <a:cubicBezTo>
                      <a:pt x="297656" y="278274"/>
                      <a:pt x="295524" y="280322"/>
                      <a:pt x="292893" y="281449"/>
                    </a:cubicBezTo>
                    <a:cubicBezTo>
                      <a:pt x="289885" y="282738"/>
                      <a:pt x="284957" y="280969"/>
                      <a:pt x="283368" y="283830"/>
                    </a:cubicBezTo>
                    <a:cubicBezTo>
                      <a:pt x="280260" y="289424"/>
                      <a:pt x="282039" y="296568"/>
                      <a:pt x="280987" y="302880"/>
                    </a:cubicBezTo>
                    <a:cubicBezTo>
                      <a:pt x="280449" y="306108"/>
                      <a:pt x="281711" y="311370"/>
                      <a:pt x="278606" y="312405"/>
                    </a:cubicBezTo>
                    <a:cubicBezTo>
                      <a:pt x="268037" y="315928"/>
                      <a:pt x="256381" y="313992"/>
                      <a:pt x="245268" y="314786"/>
                    </a:cubicBezTo>
                    <a:cubicBezTo>
                      <a:pt x="246062" y="317167"/>
                      <a:pt x="247187" y="319463"/>
                      <a:pt x="247650" y="321930"/>
                    </a:cubicBezTo>
                    <a:cubicBezTo>
                      <a:pt x="249574" y="332191"/>
                      <a:pt x="247967" y="343440"/>
                      <a:pt x="252412" y="352886"/>
                    </a:cubicBezTo>
                    <a:cubicBezTo>
                      <a:pt x="254849" y="358065"/>
                      <a:pt x="266700" y="362411"/>
                      <a:pt x="266700" y="362411"/>
                    </a:cubicBezTo>
                    <a:cubicBezTo>
                      <a:pt x="268287" y="365586"/>
                      <a:pt x="269701" y="368854"/>
                      <a:pt x="271462" y="371936"/>
                    </a:cubicBezTo>
                    <a:cubicBezTo>
                      <a:pt x="272882" y="374421"/>
                      <a:pt x="274945" y="376520"/>
                      <a:pt x="276225" y="379080"/>
                    </a:cubicBezTo>
                    <a:cubicBezTo>
                      <a:pt x="277348" y="381325"/>
                      <a:pt x="277484" y="383979"/>
                      <a:pt x="278606" y="386224"/>
                    </a:cubicBezTo>
                    <a:cubicBezTo>
                      <a:pt x="280579" y="390171"/>
                      <a:pt x="286823" y="398403"/>
                      <a:pt x="290512" y="400511"/>
                    </a:cubicBezTo>
                    <a:cubicBezTo>
                      <a:pt x="293354" y="402135"/>
                      <a:pt x="296862" y="402099"/>
                      <a:pt x="300037" y="402893"/>
                    </a:cubicBezTo>
                    <a:cubicBezTo>
                      <a:pt x="302418" y="405274"/>
                      <a:pt x="304237" y="408401"/>
                      <a:pt x="307181" y="410036"/>
                    </a:cubicBezTo>
                    <a:cubicBezTo>
                      <a:pt x="311569" y="412474"/>
                      <a:pt x="321468" y="414799"/>
                      <a:pt x="321468" y="414799"/>
                    </a:cubicBezTo>
                    <a:cubicBezTo>
                      <a:pt x="322262" y="420355"/>
                      <a:pt x="325067" y="425989"/>
                      <a:pt x="323850" y="431468"/>
                    </a:cubicBezTo>
                    <a:cubicBezTo>
                      <a:pt x="322883" y="435820"/>
                      <a:pt x="309305" y="438080"/>
                      <a:pt x="307181" y="438611"/>
                    </a:cubicBezTo>
                    <a:cubicBezTo>
                      <a:pt x="304800" y="437024"/>
                      <a:pt x="302717" y="434854"/>
                      <a:pt x="300037" y="433849"/>
                    </a:cubicBezTo>
                    <a:cubicBezTo>
                      <a:pt x="296247" y="432428"/>
                      <a:pt x="291424" y="433820"/>
                      <a:pt x="288131" y="431468"/>
                    </a:cubicBezTo>
                    <a:cubicBezTo>
                      <a:pt x="285242" y="429405"/>
                      <a:pt x="285431" y="424832"/>
                      <a:pt x="283368" y="421943"/>
                    </a:cubicBezTo>
                    <a:cubicBezTo>
                      <a:pt x="281411" y="419203"/>
                      <a:pt x="278606" y="417180"/>
                      <a:pt x="276225" y="414799"/>
                    </a:cubicBezTo>
                    <a:cubicBezTo>
                      <a:pt x="264318" y="418767"/>
                      <a:pt x="269875" y="414799"/>
                      <a:pt x="264318" y="431468"/>
                    </a:cubicBezTo>
                    <a:cubicBezTo>
                      <a:pt x="263413" y="434183"/>
                      <a:pt x="259556" y="434643"/>
                      <a:pt x="257175" y="436230"/>
                    </a:cubicBezTo>
                    <a:cubicBezTo>
                      <a:pt x="242415" y="414092"/>
                      <a:pt x="261107" y="444760"/>
                      <a:pt x="250031" y="383843"/>
                    </a:cubicBezTo>
                    <a:cubicBezTo>
                      <a:pt x="249429" y="380530"/>
                      <a:pt x="245268" y="379080"/>
                      <a:pt x="242887" y="376699"/>
                    </a:cubicBezTo>
                    <a:cubicBezTo>
                      <a:pt x="240950" y="370887"/>
                      <a:pt x="240360" y="367028"/>
                      <a:pt x="235743" y="362411"/>
                    </a:cubicBezTo>
                    <a:cubicBezTo>
                      <a:pt x="225364" y="352032"/>
                      <a:pt x="204486" y="353853"/>
                      <a:pt x="192881" y="352886"/>
                    </a:cubicBezTo>
                    <a:cubicBezTo>
                      <a:pt x="190500" y="351299"/>
                      <a:pt x="187525" y="350359"/>
                      <a:pt x="185737" y="348124"/>
                    </a:cubicBezTo>
                    <a:cubicBezTo>
                      <a:pt x="184169" y="346164"/>
                      <a:pt x="185131" y="342755"/>
                      <a:pt x="183356" y="340980"/>
                    </a:cubicBezTo>
                    <a:cubicBezTo>
                      <a:pt x="174165" y="331789"/>
                      <a:pt x="164314" y="329442"/>
                      <a:pt x="152400" y="326693"/>
                    </a:cubicBezTo>
                    <a:lnTo>
                      <a:pt x="130968" y="321930"/>
                    </a:lnTo>
                    <a:cubicBezTo>
                      <a:pt x="126206" y="318755"/>
                      <a:pt x="121801" y="314964"/>
                      <a:pt x="116681" y="312405"/>
                    </a:cubicBezTo>
                    <a:cubicBezTo>
                      <a:pt x="104596" y="306363"/>
                      <a:pt x="110109" y="309612"/>
                      <a:pt x="100012" y="302880"/>
                    </a:cubicBezTo>
                    <a:cubicBezTo>
                      <a:pt x="97587" y="298030"/>
                      <a:pt x="95287" y="289491"/>
                      <a:pt x="88106" y="288593"/>
                    </a:cubicBezTo>
                    <a:cubicBezTo>
                      <a:pt x="84090" y="288091"/>
                      <a:pt x="80169" y="290180"/>
                      <a:pt x="76200" y="290974"/>
                    </a:cubicBezTo>
                    <a:cubicBezTo>
                      <a:pt x="78928" y="299160"/>
                      <a:pt x="82678" y="305926"/>
                      <a:pt x="73818" y="314786"/>
                    </a:cubicBezTo>
                    <a:cubicBezTo>
                      <a:pt x="71795" y="316809"/>
                      <a:pt x="69056" y="311611"/>
                      <a:pt x="66675" y="310024"/>
                    </a:cubicBezTo>
                    <a:cubicBezTo>
                      <a:pt x="59531" y="310818"/>
                      <a:pt x="51672" y="309191"/>
                      <a:pt x="45243" y="312405"/>
                    </a:cubicBezTo>
                    <a:cubicBezTo>
                      <a:pt x="17915" y="326069"/>
                      <a:pt x="66795" y="318923"/>
                      <a:pt x="35718" y="326693"/>
                    </a:cubicBezTo>
                    <a:cubicBezTo>
                      <a:pt x="28745" y="328436"/>
                      <a:pt x="21431" y="328280"/>
                      <a:pt x="14287" y="329074"/>
                    </a:cubicBezTo>
                    <a:cubicBezTo>
                      <a:pt x="11906" y="329868"/>
                      <a:pt x="8918" y="329680"/>
                      <a:pt x="7143" y="331455"/>
                    </a:cubicBezTo>
                    <a:cubicBezTo>
                      <a:pt x="1228" y="337370"/>
                      <a:pt x="9152" y="345184"/>
                      <a:pt x="0" y="331455"/>
                    </a:cubicBezTo>
                    <a:cubicBezTo>
                      <a:pt x="794" y="328280"/>
                      <a:pt x="226" y="324393"/>
                      <a:pt x="2381" y="321930"/>
                    </a:cubicBezTo>
                    <a:cubicBezTo>
                      <a:pt x="9124" y="314223"/>
                      <a:pt x="15462" y="312807"/>
                      <a:pt x="23812" y="310024"/>
                    </a:cubicBezTo>
                    <a:cubicBezTo>
                      <a:pt x="39763" y="286099"/>
                      <a:pt x="11121" y="325892"/>
                      <a:pt x="42862" y="298118"/>
                    </a:cubicBezTo>
                    <a:cubicBezTo>
                      <a:pt x="46079" y="295303"/>
                      <a:pt x="45140" y="289690"/>
                      <a:pt x="47625" y="286211"/>
                    </a:cubicBezTo>
                    <a:cubicBezTo>
                      <a:pt x="50510" y="282172"/>
                      <a:pt x="57620" y="280498"/>
                      <a:pt x="61912" y="279068"/>
                    </a:cubicBezTo>
                    <a:cubicBezTo>
                      <a:pt x="74927" y="270391"/>
                      <a:pt x="68189" y="277960"/>
                      <a:pt x="66675" y="255255"/>
                    </a:cubicBezTo>
                    <a:cubicBezTo>
                      <a:pt x="65512" y="237813"/>
                      <a:pt x="66376" y="220224"/>
                      <a:pt x="64293" y="202868"/>
                    </a:cubicBezTo>
                    <a:cubicBezTo>
                      <a:pt x="63952" y="200027"/>
                      <a:pt x="60811" y="198284"/>
                      <a:pt x="59531" y="195724"/>
                    </a:cubicBezTo>
                    <a:cubicBezTo>
                      <a:pt x="58409" y="193479"/>
                      <a:pt x="58718" y="190540"/>
                      <a:pt x="57150" y="188580"/>
                    </a:cubicBezTo>
                    <a:cubicBezTo>
                      <a:pt x="55362" y="186345"/>
                      <a:pt x="52387" y="185405"/>
                      <a:pt x="50006" y="183818"/>
                    </a:cubicBezTo>
                    <a:cubicBezTo>
                      <a:pt x="48418" y="181437"/>
                      <a:pt x="46523" y="179234"/>
                      <a:pt x="45243" y="176674"/>
                    </a:cubicBezTo>
                    <a:cubicBezTo>
                      <a:pt x="41105" y="168398"/>
                      <a:pt x="39290" y="153258"/>
                      <a:pt x="40481" y="150480"/>
                    </a:cubicBezTo>
                    <a:close/>
                  </a:path>
                </a:pathLst>
              </a:cu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7" name="Freeform 6"/>
              <p:cNvSpPr/>
              <p:nvPr/>
            </p:nvSpPr>
            <p:spPr bwMode="auto">
              <a:xfrm>
                <a:off x="4341019" y="5348540"/>
                <a:ext cx="1957387" cy="392654"/>
              </a:xfrm>
              <a:custGeom>
                <a:avLst/>
                <a:gdLst>
                  <a:gd name="connsiteX0" fmla="*/ 1957387 w 1957387"/>
                  <a:gd name="connsiteY0" fmla="*/ 392654 h 392654"/>
                  <a:gd name="connsiteX1" fmla="*/ 1900237 w 1957387"/>
                  <a:gd name="connsiteY1" fmla="*/ 349791 h 392654"/>
                  <a:gd name="connsiteX2" fmla="*/ 1850231 w 1957387"/>
                  <a:gd name="connsiteY2" fmla="*/ 299785 h 392654"/>
                  <a:gd name="connsiteX3" fmla="*/ 1831181 w 1957387"/>
                  <a:gd name="connsiteY3" fmla="*/ 249779 h 392654"/>
                  <a:gd name="connsiteX4" fmla="*/ 1774031 w 1957387"/>
                  <a:gd name="connsiteY4" fmla="*/ 206916 h 392654"/>
                  <a:gd name="connsiteX5" fmla="*/ 1697831 w 1957387"/>
                  <a:gd name="connsiteY5" fmla="*/ 192629 h 392654"/>
                  <a:gd name="connsiteX6" fmla="*/ 1640681 w 1957387"/>
                  <a:gd name="connsiteY6" fmla="*/ 180723 h 392654"/>
                  <a:gd name="connsiteX7" fmla="*/ 1578769 w 1957387"/>
                  <a:gd name="connsiteY7" fmla="*/ 192629 h 392654"/>
                  <a:gd name="connsiteX8" fmla="*/ 1509712 w 1957387"/>
                  <a:gd name="connsiteY8" fmla="*/ 190248 h 392654"/>
                  <a:gd name="connsiteX9" fmla="*/ 1435894 w 1957387"/>
                  <a:gd name="connsiteY9" fmla="*/ 195010 h 392654"/>
                  <a:gd name="connsiteX10" fmla="*/ 1381125 w 1957387"/>
                  <a:gd name="connsiteY10" fmla="*/ 216441 h 392654"/>
                  <a:gd name="connsiteX11" fmla="*/ 1290637 w 1957387"/>
                  <a:gd name="connsiteY11" fmla="*/ 209298 h 392654"/>
                  <a:gd name="connsiteX12" fmla="*/ 1231106 w 1957387"/>
                  <a:gd name="connsiteY12" fmla="*/ 199773 h 392654"/>
                  <a:gd name="connsiteX13" fmla="*/ 1166812 w 1957387"/>
                  <a:gd name="connsiteY13" fmla="*/ 199773 h 392654"/>
                  <a:gd name="connsiteX14" fmla="*/ 1045369 w 1957387"/>
                  <a:gd name="connsiteY14" fmla="*/ 202154 h 392654"/>
                  <a:gd name="connsiteX15" fmla="*/ 1002506 w 1957387"/>
                  <a:gd name="connsiteY15" fmla="*/ 204535 h 392654"/>
                  <a:gd name="connsiteX16" fmla="*/ 912019 w 1957387"/>
                  <a:gd name="connsiteY16" fmla="*/ 221204 h 392654"/>
                  <a:gd name="connsiteX17" fmla="*/ 873919 w 1957387"/>
                  <a:gd name="connsiteY17" fmla="*/ 225966 h 392654"/>
                  <a:gd name="connsiteX18" fmla="*/ 845344 w 1957387"/>
                  <a:gd name="connsiteY18" fmla="*/ 185485 h 392654"/>
                  <a:gd name="connsiteX19" fmla="*/ 790575 w 1957387"/>
                  <a:gd name="connsiteY19" fmla="*/ 154529 h 392654"/>
                  <a:gd name="connsiteX20" fmla="*/ 742950 w 1957387"/>
                  <a:gd name="connsiteY20" fmla="*/ 135479 h 392654"/>
                  <a:gd name="connsiteX21" fmla="*/ 719137 w 1957387"/>
                  <a:gd name="connsiteY21" fmla="*/ 133098 h 392654"/>
                  <a:gd name="connsiteX22" fmla="*/ 664369 w 1957387"/>
                  <a:gd name="connsiteY22" fmla="*/ 128335 h 392654"/>
                  <a:gd name="connsiteX23" fmla="*/ 621506 w 1957387"/>
                  <a:gd name="connsiteY23" fmla="*/ 92616 h 392654"/>
                  <a:gd name="connsiteX24" fmla="*/ 547687 w 1957387"/>
                  <a:gd name="connsiteY24" fmla="*/ 78329 h 392654"/>
                  <a:gd name="connsiteX25" fmla="*/ 492919 w 1957387"/>
                  <a:gd name="connsiteY25" fmla="*/ 64041 h 392654"/>
                  <a:gd name="connsiteX26" fmla="*/ 478631 w 1957387"/>
                  <a:gd name="connsiteY26" fmla="*/ 28323 h 392654"/>
                  <a:gd name="connsiteX27" fmla="*/ 431006 w 1957387"/>
                  <a:gd name="connsiteY27" fmla="*/ 2129 h 392654"/>
                  <a:gd name="connsiteX28" fmla="*/ 385762 w 1957387"/>
                  <a:gd name="connsiteY28" fmla="*/ 2129 h 392654"/>
                  <a:gd name="connsiteX29" fmla="*/ 340519 w 1957387"/>
                  <a:gd name="connsiteY29" fmla="*/ 6891 h 392654"/>
                  <a:gd name="connsiteX30" fmla="*/ 309562 w 1957387"/>
                  <a:gd name="connsiteY30" fmla="*/ 30704 h 392654"/>
                  <a:gd name="connsiteX31" fmla="*/ 261937 w 1957387"/>
                  <a:gd name="connsiteY31" fmla="*/ 47373 h 392654"/>
                  <a:gd name="connsiteX32" fmla="*/ 164306 w 1957387"/>
                  <a:gd name="connsiteY32" fmla="*/ 71185 h 392654"/>
                  <a:gd name="connsiteX33" fmla="*/ 71437 w 1957387"/>
                  <a:gd name="connsiteY33" fmla="*/ 73566 h 392654"/>
                  <a:gd name="connsiteX34" fmla="*/ 0 w 1957387"/>
                  <a:gd name="connsiteY34" fmla="*/ 14035 h 39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57387" h="392654">
                    <a:moveTo>
                      <a:pt x="1957387" y="392654"/>
                    </a:moveTo>
                    <a:cubicBezTo>
                      <a:pt x="1937741" y="378961"/>
                      <a:pt x="1918096" y="365269"/>
                      <a:pt x="1900237" y="349791"/>
                    </a:cubicBezTo>
                    <a:cubicBezTo>
                      <a:pt x="1882378" y="334313"/>
                      <a:pt x="1861740" y="316454"/>
                      <a:pt x="1850231" y="299785"/>
                    </a:cubicBezTo>
                    <a:cubicBezTo>
                      <a:pt x="1838722" y="283116"/>
                      <a:pt x="1843881" y="265257"/>
                      <a:pt x="1831181" y="249779"/>
                    </a:cubicBezTo>
                    <a:cubicBezTo>
                      <a:pt x="1818481" y="234301"/>
                      <a:pt x="1796256" y="216441"/>
                      <a:pt x="1774031" y="206916"/>
                    </a:cubicBezTo>
                    <a:cubicBezTo>
                      <a:pt x="1751806" y="197391"/>
                      <a:pt x="1720056" y="196995"/>
                      <a:pt x="1697831" y="192629"/>
                    </a:cubicBezTo>
                    <a:cubicBezTo>
                      <a:pt x="1675606" y="188263"/>
                      <a:pt x="1660525" y="180723"/>
                      <a:pt x="1640681" y="180723"/>
                    </a:cubicBezTo>
                    <a:cubicBezTo>
                      <a:pt x="1620837" y="180723"/>
                      <a:pt x="1600597" y="191042"/>
                      <a:pt x="1578769" y="192629"/>
                    </a:cubicBezTo>
                    <a:cubicBezTo>
                      <a:pt x="1556941" y="194216"/>
                      <a:pt x="1533524" y="189851"/>
                      <a:pt x="1509712" y="190248"/>
                    </a:cubicBezTo>
                    <a:cubicBezTo>
                      <a:pt x="1485899" y="190645"/>
                      <a:pt x="1457325" y="190645"/>
                      <a:pt x="1435894" y="195010"/>
                    </a:cubicBezTo>
                    <a:cubicBezTo>
                      <a:pt x="1414463" y="199375"/>
                      <a:pt x="1405334" y="214060"/>
                      <a:pt x="1381125" y="216441"/>
                    </a:cubicBezTo>
                    <a:cubicBezTo>
                      <a:pt x="1356916" y="218822"/>
                      <a:pt x="1315640" y="212076"/>
                      <a:pt x="1290637" y="209298"/>
                    </a:cubicBezTo>
                    <a:cubicBezTo>
                      <a:pt x="1265634" y="206520"/>
                      <a:pt x="1251743" y="201360"/>
                      <a:pt x="1231106" y="199773"/>
                    </a:cubicBezTo>
                    <a:cubicBezTo>
                      <a:pt x="1210469" y="198186"/>
                      <a:pt x="1166812" y="199773"/>
                      <a:pt x="1166812" y="199773"/>
                    </a:cubicBezTo>
                    <a:lnTo>
                      <a:pt x="1045369" y="202154"/>
                    </a:lnTo>
                    <a:cubicBezTo>
                      <a:pt x="1017985" y="202948"/>
                      <a:pt x="1024731" y="201360"/>
                      <a:pt x="1002506" y="204535"/>
                    </a:cubicBezTo>
                    <a:cubicBezTo>
                      <a:pt x="980281" y="207710"/>
                      <a:pt x="933450" y="217632"/>
                      <a:pt x="912019" y="221204"/>
                    </a:cubicBezTo>
                    <a:cubicBezTo>
                      <a:pt x="890588" y="224776"/>
                      <a:pt x="885031" y="231919"/>
                      <a:pt x="873919" y="225966"/>
                    </a:cubicBezTo>
                    <a:cubicBezTo>
                      <a:pt x="862807" y="220013"/>
                      <a:pt x="859235" y="197391"/>
                      <a:pt x="845344" y="185485"/>
                    </a:cubicBezTo>
                    <a:cubicBezTo>
                      <a:pt x="831453" y="173579"/>
                      <a:pt x="807641" y="162863"/>
                      <a:pt x="790575" y="154529"/>
                    </a:cubicBezTo>
                    <a:cubicBezTo>
                      <a:pt x="773509" y="146195"/>
                      <a:pt x="754856" y="139051"/>
                      <a:pt x="742950" y="135479"/>
                    </a:cubicBezTo>
                    <a:cubicBezTo>
                      <a:pt x="731044" y="131907"/>
                      <a:pt x="719137" y="133098"/>
                      <a:pt x="719137" y="133098"/>
                    </a:cubicBezTo>
                    <a:cubicBezTo>
                      <a:pt x="706040" y="131907"/>
                      <a:pt x="680641" y="135082"/>
                      <a:pt x="664369" y="128335"/>
                    </a:cubicBezTo>
                    <a:cubicBezTo>
                      <a:pt x="648097" y="121588"/>
                      <a:pt x="640953" y="100950"/>
                      <a:pt x="621506" y="92616"/>
                    </a:cubicBezTo>
                    <a:cubicBezTo>
                      <a:pt x="602059" y="84282"/>
                      <a:pt x="569118" y="83091"/>
                      <a:pt x="547687" y="78329"/>
                    </a:cubicBezTo>
                    <a:cubicBezTo>
                      <a:pt x="526256" y="73567"/>
                      <a:pt x="504428" y="72375"/>
                      <a:pt x="492919" y="64041"/>
                    </a:cubicBezTo>
                    <a:cubicBezTo>
                      <a:pt x="481410" y="55707"/>
                      <a:pt x="488950" y="38642"/>
                      <a:pt x="478631" y="28323"/>
                    </a:cubicBezTo>
                    <a:cubicBezTo>
                      <a:pt x="468312" y="18004"/>
                      <a:pt x="446484" y="6495"/>
                      <a:pt x="431006" y="2129"/>
                    </a:cubicBezTo>
                    <a:cubicBezTo>
                      <a:pt x="415528" y="-2237"/>
                      <a:pt x="400843" y="1335"/>
                      <a:pt x="385762" y="2129"/>
                    </a:cubicBezTo>
                    <a:cubicBezTo>
                      <a:pt x="370681" y="2923"/>
                      <a:pt x="353219" y="2128"/>
                      <a:pt x="340519" y="6891"/>
                    </a:cubicBezTo>
                    <a:cubicBezTo>
                      <a:pt x="327819" y="11654"/>
                      <a:pt x="322659" y="23957"/>
                      <a:pt x="309562" y="30704"/>
                    </a:cubicBezTo>
                    <a:cubicBezTo>
                      <a:pt x="296465" y="37451"/>
                      <a:pt x="286146" y="40626"/>
                      <a:pt x="261937" y="47373"/>
                    </a:cubicBezTo>
                    <a:cubicBezTo>
                      <a:pt x="237728" y="54120"/>
                      <a:pt x="196056" y="66819"/>
                      <a:pt x="164306" y="71185"/>
                    </a:cubicBezTo>
                    <a:cubicBezTo>
                      <a:pt x="132556" y="75551"/>
                      <a:pt x="98821" y="83091"/>
                      <a:pt x="71437" y="73566"/>
                    </a:cubicBezTo>
                    <a:cubicBezTo>
                      <a:pt x="44053" y="64041"/>
                      <a:pt x="22026" y="39038"/>
                      <a:pt x="0" y="14035"/>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9" name="Freeform 8"/>
              <p:cNvSpPr/>
              <p:nvPr/>
            </p:nvSpPr>
            <p:spPr bwMode="auto">
              <a:xfrm>
                <a:off x="3117056" y="5324380"/>
                <a:ext cx="1223963" cy="504926"/>
              </a:xfrm>
              <a:custGeom>
                <a:avLst/>
                <a:gdLst>
                  <a:gd name="connsiteX0" fmla="*/ 1223963 w 1223963"/>
                  <a:gd name="connsiteY0" fmla="*/ 38195 h 504926"/>
                  <a:gd name="connsiteX1" fmla="*/ 1171575 w 1223963"/>
                  <a:gd name="connsiteY1" fmla="*/ 26289 h 504926"/>
                  <a:gd name="connsiteX2" fmla="*/ 1150144 w 1223963"/>
                  <a:gd name="connsiteY2" fmla="*/ 33433 h 504926"/>
                  <a:gd name="connsiteX3" fmla="*/ 1119188 w 1223963"/>
                  <a:gd name="connsiteY3" fmla="*/ 33433 h 504926"/>
                  <a:gd name="connsiteX4" fmla="*/ 1081088 w 1223963"/>
                  <a:gd name="connsiteY4" fmla="*/ 33433 h 504926"/>
                  <a:gd name="connsiteX5" fmla="*/ 1040607 w 1223963"/>
                  <a:gd name="connsiteY5" fmla="*/ 7239 h 504926"/>
                  <a:gd name="connsiteX6" fmla="*/ 1014413 w 1223963"/>
                  <a:gd name="connsiteY6" fmla="*/ 4858 h 504926"/>
                  <a:gd name="connsiteX7" fmla="*/ 976313 w 1223963"/>
                  <a:gd name="connsiteY7" fmla="*/ 95 h 504926"/>
                  <a:gd name="connsiteX8" fmla="*/ 931069 w 1223963"/>
                  <a:gd name="connsiteY8" fmla="*/ 9620 h 504926"/>
                  <a:gd name="connsiteX9" fmla="*/ 897732 w 1223963"/>
                  <a:gd name="connsiteY9" fmla="*/ 12001 h 504926"/>
                  <a:gd name="connsiteX10" fmla="*/ 859632 w 1223963"/>
                  <a:gd name="connsiteY10" fmla="*/ 28670 h 504926"/>
                  <a:gd name="connsiteX11" fmla="*/ 826294 w 1223963"/>
                  <a:gd name="connsiteY11" fmla="*/ 52483 h 504926"/>
                  <a:gd name="connsiteX12" fmla="*/ 804863 w 1223963"/>
                  <a:gd name="connsiteY12" fmla="*/ 95345 h 504926"/>
                  <a:gd name="connsiteX13" fmla="*/ 781050 w 1223963"/>
                  <a:gd name="connsiteY13" fmla="*/ 126301 h 504926"/>
                  <a:gd name="connsiteX14" fmla="*/ 745332 w 1223963"/>
                  <a:gd name="connsiteY14" fmla="*/ 135826 h 504926"/>
                  <a:gd name="connsiteX15" fmla="*/ 700088 w 1223963"/>
                  <a:gd name="connsiteY15" fmla="*/ 135826 h 504926"/>
                  <a:gd name="connsiteX16" fmla="*/ 673894 w 1223963"/>
                  <a:gd name="connsiteY16" fmla="*/ 164401 h 504926"/>
                  <a:gd name="connsiteX17" fmla="*/ 626269 w 1223963"/>
                  <a:gd name="connsiteY17" fmla="*/ 212026 h 504926"/>
                  <a:gd name="connsiteX18" fmla="*/ 602457 w 1223963"/>
                  <a:gd name="connsiteY18" fmla="*/ 223933 h 504926"/>
                  <a:gd name="connsiteX19" fmla="*/ 561975 w 1223963"/>
                  <a:gd name="connsiteY19" fmla="*/ 247745 h 504926"/>
                  <a:gd name="connsiteX20" fmla="*/ 516732 w 1223963"/>
                  <a:gd name="connsiteY20" fmla="*/ 269176 h 504926"/>
                  <a:gd name="connsiteX21" fmla="*/ 483394 w 1223963"/>
                  <a:gd name="connsiteY21" fmla="*/ 292989 h 504926"/>
                  <a:gd name="connsiteX22" fmla="*/ 435769 w 1223963"/>
                  <a:gd name="connsiteY22" fmla="*/ 292989 h 504926"/>
                  <a:gd name="connsiteX23" fmla="*/ 409575 w 1223963"/>
                  <a:gd name="connsiteY23" fmla="*/ 307276 h 504926"/>
                  <a:gd name="connsiteX24" fmla="*/ 378619 w 1223963"/>
                  <a:gd name="connsiteY24" fmla="*/ 340614 h 504926"/>
                  <a:gd name="connsiteX25" fmla="*/ 352425 w 1223963"/>
                  <a:gd name="connsiteY25" fmla="*/ 378714 h 504926"/>
                  <a:gd name="connsiteX26" fmla="*/ 330994 w 1223963"/>
                  <a:gd name="connsiteY26" fmla="*/ 438245 h 504926"/>
                  <a:gd name="connsiteX27" fmla="*/ 254794 w 1223963"/>
                  <a:gd name="connsiteY27" fmla="*/ 450151 h 504926"/>
                  <a:gd name="connsiteX28" fmla="*/ 188119 w 1223963"/>
                  <a:gd name="connsiteY28" fmla="*/ 462058 h 504926"/>
                  <a:gd name="connsiteX29" fmla="*/ 90488 w 1223963"/>
                  <a:gd name="connsiteY29" fmla="*/ 500158 h 504926"/>
                  <a:gd name="connsiteX30" fmla="*/ 40482 w 1223963"/>
                  <a:gd name="connsiteY30" fmla="*/ 502539 h 504926"/>
                  <a:gd name="connsiteX31" fmla="*/ 14288 w 1223963"/>
                  <a:gd name="connsiteY31" fmla="*/ 483489 h 504926"/>
                  <a:gd name="connsiteX32" fmla="*/ 0 w 1223963"/>
                  <a:gd name="connsiteY32" fmla="*/ 450151 h 50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23963" h="504926">
                    <a:moveTo>
                      <a:pt x="1223963" y="38195"/>
                    </a:moveTo>
                    <a:cubicBezTo>
                      <a:pt x="1203920" y="32639"/>
                      <a:pt x="1183878" y="27083"/>
                      <a:pt x="1171575" y="26289"/>
                    </a:cubicBezTo>
                    <a:cubicBezTo>
                      <a:pt x="1159272" y="25495"/>
                      <a:pt x="1158875" y="32242"/>
                      <a:pt x="1150144" y="33433"/>
                    </a:cubicBezTo>
                    <a:cubicBezTo>
                      <a:pt x="1141413" y="34624"/>
                      <a:pt x="1119188" y="33433"/>
                      <a:pt x="1119188" y="33433"/>
                    </a:cubicBezTo>
                    <a:cubicBezTo>
                      <a:pt x="1107679" y="33433"/>
                      <a:pt x="1094185" y="37799"/>
                      <a:pt x="1081088" y="33433"/>
                    </a:cubicBezTo>
                    <a:cubicBezTo>
                      <a:pt x="1067991" y="29067"/>
                      <a:pt x="1051719" y="12001"/>
                      <a:pt x="1040607" y="7239"/>
                    </a:cubicBezTo>
                    <a:cubicBezTo>
                      <a:pt x="1029495" y="2477"/>
                      <a:pt x="1025128" y="6049"/>
                      <a:pt x="1014413" y="4858"/>
                    </a:cubicBezTo>
                    <a:cubicBezTo>
                      <a:pt x="1003698" y="3667"/>
                      <a:pt x="990204" y="-699"/>
                      <a:pt x="976313" y="95"/>
                    </a:cubicBezTo>
                    <a:cubicBezTo>
                      <a:pt x="962422" y="889"/>
                      <a:pt x="944166" y="7636"/>
                      <a:pt x="931069" y="9620"/>
                    </a:cubicBezTo>
                    <a:cubicBezTo>
                      <a:pt x="917972" y="11604"/>
                      <a:pt x="909638" y="8826"/>
                      <a:pt x="897732" y="12001"/>
                    </a:cubicBezTo>
                    <a:cubicBezTo>
                      <a:pt x="885826" y="15176"/>
                      <a:pt x="871538" y="21923"/>
                      <a:pt x="859632" y="28670"/>
                    </a:cubicBezTo>
                    <a:cubicBezTo>
                      <a:pt x="847726" y="35417"/>
                      <a:pt x="835422" y="41371"/>
                      <a:pt x="826294" y="52483"/>
                    </a:cubicBezTo>
                    <a:cubicBezTo>
                      <a:pt x="817166" y="63596"/>
                      <a:pt x="812404" y="83042"/>
                      <a:pt x="804863" y="95345"/>
                    </a:cubicBezTo>
                    <a:cubicBezTo>
                      <a:pt x="797322" y="107648"/>
                      <a:pt x="790972" y="119554"/>
                      <a:pt x="781050" y="126301"/>
                    </a:cubicBezTo>
                    <a:cubicBezTo>
                      <a:pt x="771128" y="133048"/>
                      <a:pt x="758826" y="134239"/>
                      <a:pt x="745332" y="135826"/>
                    </a:cubicBezTo>
                    <a:cubicBezTo>
                      <a:pt x="731838" y="137413"/>
                      <a:pt x="711994" y="131064"/>
                      <a:pt x="700088" y="135826"/>
                    </a:cubicBezTo>
                    <a:cubicBezTo>
                      <a:pt x="688182" y="140588"/>
                      <a:pt x="686197" y="151701"/>
                      <a:pt x="673894" y="164401"/>
                    </a:cubicBezTo>
                    <a:cubicBezTo>
                      <a:pt x="661591" y="177101"/>
                      <a:pt x="638175" y="202104"/>
                      <a:pt x="626269" y="212026"/>
                    </a:cubicBezTo>
                    <a:cubicBezTo>
                      <a:pt x="614363" y="221948"/>
                      <a:pt x="613173" y="217980"/>
                      <a:pt x="602457" y="223933"/>
                    </a:cubicBezTo>
                    <a:cubicBezTo>
                      <a:pt x="591741" y="229886"/>
                      <a:pt x="576262" y="240205"/>
                      <a:pt x="561975" y="247745"/>
                    </a:cubicBezTo>
                    <a:cubicBezTo>
                      <a:pt x="547688" y="255285"/>
                      <a:pt x="529829" y="261635"/>
                      <a:pt x="516732" y="269176"/>
                    </a:cubicBezTo>
                    <a:cubicBezTo>
                      <a:pt x="503635" y="276717"/>
                      <a:pt x="496888" y="289020"/>
                      <a:pt x="483394" y="292989"/>
                    </a:cubicBezTo>
                    <a:cubicBezTo>
                      <a:pt x="469900" y="296958"/>
                      <a:pt x="448072" y="290608"/>
                      <a:pt x="435769" y="292989"/>
                    </a:cubicBezTo>
                    <a:cubicBezTo>
                      <a:pt x="423466" y="295370"/>
                      <a:pt x="419100" y="299339"/>
                      <a:pt x="409575" y="307276"/>
                    </a:cubicBezTo>
                    <a:cubicBezTo>
                      <a:pt x="400050" y="315213"/>
                      <a:pt x="388144" y="328708"/>
                      <a:pt x="378619" y="340614"/>
                    </a:cubicBezTo>
                    <a:cubicBezTo>
                      <a:pt x="369094" y="352520"/>
                      <a:pt x="360362" y="362442"/>
                      <a:pt x="352425" y="378714"/>
                    </a:cubicBezTo>
                    <a:cubicBezTo>
                      <a:pt x="344487" y="394986"/>
                      <a:pt x="347266" y="426339"/>
                      <a:pt x="330994" y="438245"/>
                    </a:cubicBezTo>
                    <a:cubicBezTo>
                      <a:pt x="314722" y="450151"/>
                      <a:pt x="278606" y="446182"/>
                      <a:pt x="254794" y="450151"/>
                    </a:cubicBezTo>
                    <a:cubicBezTo>
                      <a:pt x="230981" y="454120"/>
                      <a:pt x="215503" y="453724"/>
                      <a:pt x="188119" y="462058"/>
                    </a:cubicBezTo>
                    <a:cubicBezTo>
                      <a:pt x="160735" y="470392"/>
                      <a:pt x="115094" y="493411"/>
                      <a:pt x="90488" y="500158"/>
                    </a:cubicBezTo>
                    <a:cubicBezTo>
                      <a:pt x="65882" y="506905"/>
                      <a:pt x="53182" y="505317"/>
                      <a:pt x="40482" y="502539"/>
                    </a:cubicBezTo>
                    <a:cubicBezTo>
                      <a:pt x="27782" y="499761"/>
                      <a:pt x="21035" y="492220"/>
                      <a:pt x="14288" y="483489"/>
                    </a:cubicBezTo>
                    <a:cubicBezTo>
                      <a:pt x="7541" y="474758"/>
                      <a:pt x="6747" y="461263"/>
                      <a:pt x="0" y="450151"/>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0" name="Freeform 9"/>
              <p:cNvSpPr/>
              <p:nvPr/>
            </p:nvSpPr>
            <p:spPr bwMode="auto">
              <a:xfrm>
                <a:off x="3092641" y="5779294"/>
                <a:ext cx="362553" cy="454819"/>
              </a:xfrm>
              <a:custGeom>
                <a:avLst/>
                <a:gdLst>
                  <a:gd name="connsiteX0" fmla="*/ 29178 w 362553"/>
                  <a:gd name="connsiteY0" fmla="*/ 0 h 454819"/>
                  <a:gd name="connsiteX1" fmla="*/ 2984 w 362553"/>
                  <a:gd name="connsiteY1" fmla="*/ 88106 h 454819"/>
                  <a:gd name="connsiteX2" fmla="*/ 2984 w 362553"/>
                  <a:gd name="connsiteY2" fmla="*/ 109537 h 454819"/>
                  <a:gd name="connsiteX3" fmla="*/ 24415 w 362553"/>
                  <a:gd name="connsiteY3" fmla="*/ 135731 h 454819"/>
                  <a:gd name="connsiteX4" fmla="*/ 55372 w 362553"/>
                  <a:gd name="connsiteY4" fmla="*/ 180975 h 454819"/>
                  <a:gd name="connsiteX5" fmla="*/ 72040 w 362553"/>
                  <a:gd name="connsiteY5" fmla="*/ 216694 h 454819"/>
                  <a:gd name="connsiteX6" fmla="*/ 93472 w 362553"/>
                  <a:gd name="connsiteY6" fmla="*/ 240506 h 454819"/>
                  <a:gd name="connsiteX7" fmla="*/ 126809 w 362553"/>
                  <a:gd name="connsiteY7" fmla="*/ 240506 h 454819"/>
                  <a:gd name="connsiteX8" fmla="*/ 157765 w 362553"/>
                  <a:gd name="connsiteY8" fmla="*/ 226219 h 454819"/>
                  <a:gd name="connsiteX9" fmla="*/ 203009 w 362553"/>
                  <a:gd name="connsiteY9" fmla="*/ 223837 h 454819"/>
                  <a:gd name="connsiteX10" fmla="*/ 267303 w 362553"/>
                  <a:gd name="connsiteY10" fmla="*/ 238125 h 454819"/>
                  <a:gd name="connsiteX11" fmla="*/ 305403 w 362553"/>
                  <a:gd name="connsiteY11" fmla="*/ 250031 h 454819"/>
                  <a:gd name="connsiteX12" fmla="*/ 324453 w 362553"/>
                  <a:gd name="connsiteY12" fmla="*/ 292894 h 454819"/>
                  <a:gd name="connsiteX13" fmla="*/ 338740 w 362553"/>
                  <a:gd name="connsiteY13" fmla="*/ 314325 h 454819"/>
                  <a:gd name="connsiteX14" fmla="*/ 348265 w 362553"/>
                  <a:gd name="connsiteY14" fmla="*/ 330994 h 454819"/>
                  <a:gd name="connsiteX15" fmla="*/ 338740 w 362553"/>
                  <a:gd name="connsiteY15" fmla="*/ 350044 h 454819"/>
                  <a:gd name="connsiteX16" fmla="*/ 333978 w 362553"/>
                  <a:gd name="connsiteY16" fmla="*/ 364331 h 454819"/>
                  <a:gd name="connsiteX17" fmla="*/ 338740 w 362553"/>
                  <a:gd name="connsiteY17" fmla="*/ 419100 h 454819"/>
                  <a:gd name="connsiteX18" fmla="*/ 362553 w 362553"/>
                  <a:gd name="connsiteY18" fmla="*/ 454819 h 45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2553" h="454819">
                    <a:moveTo>
                      <a:pt x="29178" y="0"/>
                    </a:moveTo>
                    <a:cubicBezTo>
                      <a:pt x="18264" y="34925"/>
                      <a:pt x="7350" y="69850"/>
                      <a:pt x="2984" y="88106"/>
                    </a:cubicBezTo>
                    <a:cubicBezTo>
                      <a:pt x="-1382" y="106362"/>
                      <a:pt x="-588" y="101600"/>
                      <a:pt x="2984" y="109537"/>
                    </a:cubicBezTo>
                    <a:cubicBezTo>
                      <a:pt x="6556" y="117474"/>
                      <a:pt x="15684" y="123825"/>
                      <a:pt x="24415" y="135731"/>
                    </a:cubicBezTo>
                    <a:cubicBezTo>
                      <a:pt x="33146" y="147637"/>
                      <a:pt x="47435" y="167481"/>
                      <a:pt x="55372" y="180975"/>
                    </a:cubicBezTo>
                    <a:cubicBezTo>
                      <a:pt x="63309" y="194469"/>
                      <a:pt x="65690" y="206772"/>
                      <a:pt x="72040" y="216694"/>
                    </a:cubicBezTo>
                    <a:cubicBezTo>
                      <a:pt x="78390" y="226616"/>
                      <a:pt x="84344" y="236537"/>
                      <a:pt x="93472" y="240506"/>
                    </a:cubicBezTo>
                    <a:cubicBezTo>
                      <a:pt x="102600" y="244475"/>
                      <a:pt x="116094" y="242887"/>
                      <a:pt x="126809" y="240506"/>
                    </a:cubicBezTo>
                    <a:cubicBezTo>
                      <a:pt x="137524" y="238125"/>
                      <a:pt x="145065" y="228997"/>
                      <a:pt x="157765" y="226219"/>
                    </a:cubicBezTo>
                    <a:cubicBezTo>
                      <a:pt x="170465" y="223441"/>
                      <a:pt x="184753" y="221853"/>
                      <a:pt x="203009" y="223837"/>
                    </a:cubicBezTo>
                    <a:cubicBezTo>
                      <a:pt x="221265" y="225821"/>
                      <a:pt x="250237" y="233759"/>
                      <a:pt x="267303" y="238125"/>
                    </a:cubicBezTo>
                    <a:cubicBezTo>
                      <a:pt x="284369" y="242491"/>
                      <a:pt x="295878" y="240903"/>
                      <a:pt x="305403" y="250031"/>
                    </a:cubicBezTo>
                    <a:cubicBezTo>
                      <a:pt x="314928" y="259159"/>
                      <a:pt x="318897" y="282178"/>
                      <a:pt x="324453" y="292894"/>
                    </a:cubicBezTo>
                    <a:cubicBezTo>
                      <a:pt x="330009" y="303610"/>
                      <a:pt x="334771" y="307975"/>
                      <a:pt x="338740" y="314325"/>
                    </a:cubicBezTo>
                    <a:cubicBezTo>
                      <a:pt x="342709" y="320675"/>
                      <a:pt x="348265" y="325041"/>
                      <a:pt x="348265" y="330994"/>
                    </a:cubicBezTo>
                    <a:cubicBezTo>
                      <a:pt x="348265" y="336947"/>
                      <a:pt x="341121" y="344488"/>
                      <a:pt x="338740" y="350044"/>
                    </a:cubicBezTo>
                    <a:cubicBezTo>
                      <a:pt x="336359" y="355600"/>
                      <a:pt x="333978" y="352822"/>
                      <a:pt x="333978" y="364331"/>
                    </a:cubicBezTo>
                    <a:cubicBezTo>
                      <a:pt x="333978" y="375840"/>
                      <a:pt x="333978" y="404019"/>
                      <a:pt x="338740" y="419100"/>
                    </a:cubicBezTo>
                    <a:cubicBezTo>
                      <a:pt x="343503" y="434181"/>
                      <a:pt x="362553" y="454819"/>
                      <a:pt x="362553" y="454819"/>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4" name="Freeform 13"/>
              <p:cNvSpPr/>
              <p:nvPr/>
            </p:nvSpPr>
            <p:spPr bwMode="auto">
              <a:xfrm>
                <a:off x="2588419" y="5530675"/>
                <a:ext cx="531019" cy="248619"/>
              </a:xfrm>
              <a:custGeom>
                <a:avLst/>
                <a:gdLst>
                  <a:gd name="connsiteX0" fmla="*/ 531019 w 531019"/>
                  <a:gd name="connsiteY0" fmla="*/ 248619 h 248619"/>
                  <a:gd name="connsiteX1" fmla="*/ 492919 w 531019"/>
                  <a:gd name="connsiteY1" fmla="*/ 200994 h 248619"/>
                  <a:gd name="connsiteX2" fmla="*/ 476250 w 531019"/>
                  <a:gd name="connsiteY2" fmla="*/ 200994 h 248619"/>
                  <a:gd name="connsiteX3" fmla="*/ 445294 w 531019"/>
                  <a:gd name="connsiteY3" fmla="*/ 222425 h 248619"/>
                  <a:gd name="connsiteX4" fmla="*/ 402431 w 531019"/>
                  <a:gd name="connsiteY4" fmla="*/ 193850 h 248619"/>
                  <a:gd name="connsiteX5" fmla="*/ 407194 w 531019"/>
                  <a:gd name="connsiteY5" fmla="*/ 155750 h 248619"/>
                  <a:gd name="connsiteX6" fmla="*/ 407194 w 531019"/>
                  <a:gd name="connsiteY6" fmla="*/ 120031 h 248619"/>
                  <a:gd name="connsiteX7" fmla="*/ 371475 w 531019"/>
                  <a:gd name="connsiteY7" fmla="*/ 122413 h 248619"/>
                  <a:gd name="connsiteX8" fmla="*/ 340519 w 531019"/>
                  <a:gd name="connsiteY8" fmla="*/ 124794 h 248619"/>
                  <a:gd name="connsiteX9" fmla="*/ 321469 w 531019"/>
                  <a:gd name="connsiteY9" fmla="*/ 70025 h 248619"/>
                  <a:gd name="connsiteX10" fmla="*/ 311944 w 531019"/>
                  <a:gd name="connsiteY10" fmla="*/ 62881 h 248619"/>
                  <a:gd name="connsiteX11" fmla="*/ 276225 w 531019"/>
                  <a:gd name="connsiteY11" fmla="*/ 72406 h 248619"/>
                  <a:gd name="connsiteX12" fmla="*/ 254794 w 531019"/>
                  <a:gd name="connsiteY12" fmla="*/ 89075 h 248619"/>
                  <a:gd name="connsiteX13" fmla="*/ 159544 w 531019"/>
                  <a:gd name="connsiteY13" fmla="*/ 58119 h 248619"/>
                  <a:gd name="connsiteX14" fmla="*/ 116681 w 531019"/>
                  <a:gd name="connsiteY14" fmla="*/ 8113 h 248619"/>
                  <a:gd name="connsiteX15" fmla="*/ 90487 w 531019"/>
                  <a:gd name="connsiteY15" fmla="*/ 969 h 248619"/>
                  <a:gd name="connsiteX16" fmla="*/ 90487 w 531019"/>
                  <a:gd name="connsiteY16" fmla="*/ 17638 h 248619"/>
                  <a:gd name="connsiteX17" fmla="*/ 76200 w 531019"/>
                  <a:gd name="connsiteY17" fmla="*/ 34306 h 248619"/>
                  <a:gd name="connsiteX18" fmla="*/ 23812 w 531019"/>
                  <a:gd name="connsiteY18" fmla="*/ 34306 h 248619"/>
                  <a:gd name="connsiteX19" fmla="*/ 0 w 531019"/>
                  <a:gd name="connsiteY19" fmla="*/ 62881 h 24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1019" h="248619">
                    <a:moveTo>
                      <a:pt x="531019" y="248619"/>
                    </a:moveTo>
                    <a:cubicBezTo>
                      <a:pt x="516533" y="228775"/>
                      <a:pt x="502047" y="208932"/>
                      <a:pt x="492919" y="200994"/>
                    </a:cubicBezTo>
                    <a:cubicBezTo>
                      <a:pt x="483791" y="193056"/>
                      <a:pt x="484187" y="197422"/>
                      <a:pt x="476250" y="200994"/>
                    </a:cubicBezTo>
                    <a:cubicBezTo>
                      <a:pt x="468313" y="204566"/>
                      <a:pt x="457597" y="223616"/>
                      <a:pt x="445294" y="222425"/>
                    </a:cubicBezTo>
                    <a:cubicBezTo>
                      <a:pt x="432991" y="221234"/>
                      <a:pt x="408781" y="204962"/>
                      <a:pt x="402431" y="193850"/>
                    </a:cubicBezTo>
                    <a:cubicBezTo>
                      <a:pt x="396081" y="182738"/>
                      <a:pt x="406400" y="168053"/>
                      <a:pt x="407194" y="155750"/>
                    </a:cubicBezTo>
                    <a:cubicBezTo>
                      <a:pt x="407988" y="143447"/>
                      <a:pt x="413147" y="125587"/>
                      <a:pt x="407194" y="120031"/>
                    </a:cubicBezTo>
                    <a:cubicBezTo>
                      <a:pt x="401241" y="114475"/>
                      <a:pt x="371475" y="122413"/>
                      <a:pt x="371475" y="122413"/>
                    </a:cubicBezTo>
                    <a:cubicBezTo>
                      <a:pt x="360363" y="123207"/>
                      <a:pt x="348853" y="133525"/>
                      <a:pt x="340519" y="124794"/>
                    </a:cubicBezTo>
                    <a:cubicBezTo>
                      <a:pt x="332185" y="116063"/>
                      <a:pt x="326231" y="80344"/>
                      <a:pt x="321469" y="70025"/>
                    </a:cubicBezTo>
                    <a:cubicBezTo>
                      <a:pt x="316707" y="59706"/>
                      <a:pt x="319485" y="62484"/>
                      <a:pt x="311944" y="62881"/>
                    </a:cubicBezTo>
                    <a:cubicBezTo>
                      <a:pt x="304403" y="63278"/>
                      <a:pt x="285750" y="68040"/>
                      <a:pt x="276225" y="72406"/>
                    </a:cubicBezTo>
                    <a:cubicBezTo>
                      <a:pt x="266700" y="76772"/>
                      <a:pt x="274241" y="91456"/>
                      <a:pt x="254794" y="89075"/>
                    </a:cubicBezTo>
                    <a:cubicBezTo>
                      <a:pt x="235347" y="86694"/>
                      <a:pt x="182563" y="71613"/>
                      <a:pt x="159544" y="58119"/>
                    </a:cubicBezTo>
                    <a:cubicBezTo>
                      <a:pt x="136525" y="44625"/>
                      <a:pt x="128191" y="17638"/>
                      <a:pt x="116681" y="8113"/>
                    </a:cubicBezTo>
                    <a:cubicBezTo>
                      <a:pt x="105171" y="-1412"/>
                      <a:pt x="94853" y="-618"/>
                      <a:pt x="90487" y="969"/>
                    </a:cubicBezTo>
                    <a:cubicBezTo>
                      <a:pt x="86121" y="2556"/>
                      <a:pt x="92868" y="12082"/>
                      <a:pt x="90487" y="17638"/>
                    </a:cubicBezTo>
                    <a:cubicBezTo>
                      <a:pt x="88106" y="23194"/>
                      <a:pt x="87312" y="31528"/>
                      <a:pt x="76200" y="34306"/>
                    </a:cubicBezTo>
                    <a:cubicBezTo>
                      <a:pt x="65087" y="37084"/>
                      <a:pt x="36512" y="29543"/>
                      <a:pt x="23812" y="34306"/>
                    </a:cubicBezTo>
                    <a:cubicBezTo>
                      <a:pt x="11112" y="39069"/>
                      <a:pt x="0" y="62881"/>
                      <a:pt x="0" y="62881"/>
                    </a:cubicBezTo>
                  </a:path>
                </a:pathLst>
              </a:cu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5" name="Freeform 14"/>
              <p:cNvSpPr/>
              <p:nvPr/>
            </p:nvSpPr>
            <p:spPr bwMode="auto">
              <a:xfrm>
                <a:off x="2507456" y="5167313"/>
                <a:ext cx="365663" cy="1076325"/>
              </a:xfrm>
              <a:custGeom>
                <a:avLst/>
                <a:gdLst>
                  <a:gd name="connsiteX0" fmla="*/ 0 w 365663"/>
                  <a:gd name="connsiteY0" fmla="*/ 1076325 h 1076325"/>
                  <a:gd name="connsiteX1" fmla="*/ 88107 w 365663"/>
                  <a:gd name="connsiteY1" fmla="*/ 1066800 h 1076325"/>
                  <a:gd name="connsiteX2" fmla="*/ 150019 w 365663"/>
                  <a:gd name="connsiteY2" fmla="*/ 1062037 h 1076325"/>
                  <a:gd name="connsiteX3" fmla="*/ 245269 w 365663"/>
                  <a:gd name="connsiteY3" fmla="*/ 1062037 h 1076325"/>
                  <a:gd name="connsiteX4" fmla="*/ 359569 w 365663"/>
                  <a:gd name="connsiteY4" fmla="*/ 995362 h 1076325"/>
                  <a:gd name="connsiteX5" fmla="*/ 345282 w 365663"/>
                  <a:gd name="connsiteY5" fmla="*/ 931068 h 1076325"/>
                  <a:gd name="connsiteX6" fmla="*/ 304800 w 365663"/>
                  <a:gd name="connsiteY6" fmla="*/ 895350 h 1076325"/>
                  <a:gd name="connsiteX7" fmla="*/ 292894 w 365663"/>
                  <a:gd name="connsiteY7" fmla="*/ 859631 h 1076325"/>
                  <a:gd name="connsiteX8" fmla="*/ 271463 w 365663"/>
                  <a:gd name="connsiteY8" fmla="*/ 847725 h 1076325"/>
                  <a:gd name="connsiteX9" fmla="*/ 207169 w 365663"/>
                  <a:gd name="connsiteY9" fmla="*/ 850106 h 1076325"/>
                  <a:gd name="connsiteX10" fmla="*/ 183357 w 365663"/>
                  <a:gd name="connsiteY10" fmla="*/ 847725 h 1076325"/>
                  <a:gd name="connsiteX11" fmla="*/ 161925 w 365663"/>
                  <a:gd name="connsiteY11" fmla="*/ 764381 h 1076325"/>
                  <a:gd name="connsiteX12" fmla="*/ 114300 w 365663"/>
                  <a:gd name="connsiteY12" fmla="*/ 702468 h 1076325"/>
                  <a:gd name="connsiteX13" fmla="*/ 59532 w 365663"/>
                  <a:gd name="connsiteY13" fmla="*/ 619125 h 1076325"/>
                  <a:gd name="connsiteX14" fmla="*/ 42863 w 365663"/>
                  <a:gd name="connsiteY14" fmla="*/ 581025 h 1076325"/>
                  <a:gd name="connsiteX15" fmla="*/ 47625 w 365663"/>
                  <a:gd name="connsiteY15" fmla="*/ 514350 h 1076325"/>
                  <a:gd name="connsiteX16" fmla="*/ 100013 w 365663"/>
                  <a:gd name="connsiteY16" fmla="*/ 485775 h 1076325"/>
                  <a:gd name="connsiteX17" fmla="*/ 111919 w 365663"/>
                  <a:gd name="connsiteY17" fmla="*/ 452437 h 1076325"/>
                  <a:gd name="connsiteX18" fmla="*/ 88107 w 365663"/>
                  <a:gd name="connsiteY18" fmla="*/ 428625 h 1076325"/>
                  <a:gd name="connsiteX19" fmla="*/ 52388 w 365663"/>
                  <a:gd name="connsiteY19" fmla="*/ 407193 h 1076325"/>
                  <a:gd name="connsiteX20" fmla="*/ 45244 w 365663"/>
                  <a:gd name="connsiteY20" fmla="*/ 366712 h 1076325"/>
                  <a:gd name="connsiteX21" fmla="*/ 59532 w 365663"/>
                  <a:gd name="connsiteY21" fmla="*/ 283368 h 1076325"/>
                  <a:gd name="connsiteX22" fmla="*/ 119063 w 365663"/>
                  <a:gd name="connsiteY22" fmla="*/ 238125 h 1076325"/>
                  <a:gd name="connsiteX23" fmla="*/ 142875 w 365663"/>
                  <a:gd name="connsiteY23" fmla="*/ 166687 h 1076325"/>
                  <a:gd name="connsiteX24" fmla="*/ 197644 w 365663"/>
                  <a:gd name="connsiteY24" fmla="*/ 142875 h 1076325"/>
                  <a:gd name="connsiteX25" fmla="*/ 254794 w 365663"/>
                  <a:gd name="connsiteY25" fmla="*/ 119062 h 1076325"/>
                  <a:gd name="connsiteX26" fmla="*/ 283369 w 365663"/>
                  <a:gd name="connsiteY26" fmla="*/ 61912 h 1076325"/>
                  <a:gd name="connsiteX27" fmla="*/ 230982 w 365663"/>
                  <a:gd name="connsiteY27"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663" h="1076325">
                    <a:moveTo>
                      <a:pt x="0" y="1076325"/>
                    </a:moveTo>
                    <a:lnTo>
                      <a:pt x="88107" y="1066800"/>
                    </a:lnTo>
                    <a:cubicBezTo>
                      <a:pt x="113110" y="1064419"/>
                      <a:pt x="123825" y="1062831"/>
                      <a:pt x="150019" y="1062037"/>
                    </a:cubicBezTo>
                    <a:cubicBezTo>
                      <a:pt x="176213" y="1061243"/>
                      <a:pt x="210344" y="1073149"/>
                      <a:pt x="245269" y="1062037"/>
                    </a:cubicBezTo>
                    <a:cubicBezTo>
                      <a:pt x="280194" y="1050924"/>
                      <a:pt x="342900" y="1017190"/>
                      <a:pt x="359569" y="995362"/>
                    </a:cubicBezTo>
                    <a:cubicBezTo>
                      <a:pt x="376238" y="973534"/>
                      <a:pt x="354410" y="947737"/>
                      <a:pt x="345282" y="931068"/>
                    </a:cubicBezTo>
                    <a:cubicBezTo>
                      <a:pt x="336154" y="914399"/>
                      <a:pt x="313531" y="907256"/>
                      <a:pt x="304800" y="895350"/>
                    </a:cubicBezTo>
                    <a:cubicBezTo>
                      <a:pt x="296069" y="883444"/>
                      <a:pt x="298450" y="867569"/>
                      <a:pt x="292894" y="859631"/>
                    </a:cubicBezTo>
                    <a:cubicBezTo>
                      <a:pt x="287338" y="851693"/>
                      <a:pt x="285750" y="849312"/>
                      <a:pt x="271463" y="847725"/>
                    </a:cubicBezTo>
                    <a:cubicBezTo>
                      <a:pt x="257176" y="846138"/>
                      <a:pt x="221853" y="850106"/>
                      <a:pt x="207169" y="850106"/>
                    </a:cubicBezTo>
                    <a:cubicBezTo>
                      <a:pt x="192485" y="850106"/>
                      <a:pt x="190898" y="862012"/>
                      <a:pt x="183357" y="847725"/>
                    </a:cubicBezTo>
                    <a:cubicBezTo>
                      <a:pt x="175816" y="833437"/>
                      <a:pt x="173434" y="788590"/>
                      <a:pt x="161925" y="764381"/>
                    </a:cubicBezTo>
                    <a:cubicBezTo>
                      <a:pt x="150416" y="740172"/>
                      <a:pt x="131365" y="726677"/>
                      <a:pt x="114300" y="702468"/>
                    </a:cubicBezTo>
                    <a:cubicBezTo>
                      <a:pt x="97235" y="678259"/>
                      <a:pt x="71438" y="639365"/>
                      <a:pt x="59532" y="619125"/>
                    </a:cubicBezTo>
                    <a:cubicBezTo>
                      <a:pt x="47626" y="598884"/>
                      <a:pt x="44848" y="598487"/>
                      <a:pt x="42863" y="581025"/>
                    </a:cubicBezTo>
                    <a:cubicBezTo>
                      <a:pt x="40879" y="563562"/>
                      <a:pt x="38100" y="530225"/>
                      <a:pt x="47625" y="514350"/>
                    </a:cubicBezTo>
                    <a:cubicBezTo>
                      <a:pt x="57150" y="498475"/>
                      <a:pt x="89297" y="496094"/>
                      <a:pt x="100013" y="485775"/>
                    </a:cubicBezTo>
                    <a:cubicBezTo>
                      <a:pt x="110729" y="475456"/>
                      <a:pt x="113903" y="461962"/>
                      <a:pt x="111919" y="452437"/>
                    </a:cubicBezTo>
                    <a:cubicBezTo>
                      <a:pt x="109935" y="442912"/>
                      <a:pt x="98029" y="436166"/>
                      <a:pt x="88107" y="428625"/>
                    </a:cubicBezTo>
                    <a:cubicBezTo>
                      <a:pt x="78185" y="421084"/>
                      <a:pt x="59532" y="417512"/>
                      <a:pt x="52388" y="407193"/>
                    </a:cubicBezTo>
                    <a:cubicBezTo>
                      <a:pt x="45244" y="396874"/>
                      <a:pt x="44053" y="387349"/>
                      <a:pt x="45244" y="366712"/>
                    </a:cubicBezTo>
                    <a:cubicBezTo>
                      <a:pt x="46435" y="346075"/>
                      <a:pt x="47229" y="304799"/>
                      <a:pt x="59532" y="283368"/>
                    </a:cubicBezTo>
                    <a:cubicBezTo>
                      <a:pt x="71835" y="261937"/>
                      <a:pt x="105173" y="257572"/>
                      <a:pt x="119063" y="238125"/>
                    </a:cubicBezTo>
                    <a:cubicBezTo>
                      <a:pt x="132953" y="218678"/>
                      <a:pt x="129778" y="182562"/>
                      <a:pt x="142875" y="166687"/>
                    </a:cubicBezTo>
                    <a:cubicBezTo>
                      <a:pt x="155972" y="150812"/>
                      <a:pt x="197644" y="142875"/>
                      <a:pt x="197644" y="142875"/>
                    </a:cubicBezTo>
                    <a:cubicBezTo>
                      <a:pt x="216297" y="134937"/>
                      <a:pt x="240507" y="132556"/>
                      <a:pt x="254794" y="119062"/>
                    </a:cubicBezTo>
                    <a:cubicBezTo>
                      <a:pt x="269081" y="105568"/>
                      <a:pt x="287338" y="81756"/>
                      <a:pt x="283369" y="61912"/>
                    </a:cubicBezTo>
                    <a:cubicBezTo>
                      <a:pt x="279400" y="42068"/>
                      <a:pt x="255191" y="21034"/>
                      <a:pt x="230982" y="0"/>
                    </a:cubicBez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6" name="Freeform 15"/>
              <p:cNvSpPr/>
              <p:nvPr/>
            </p:nvSpPr>
            <p:spPr bwMode="auto">
              <a:xfrm>
                <a:off x="2415349" y="3636169"/>
                <a:ext cx="608839" cy="1531144"/>
              </a:xfrm>
              <a:custGeom>
                <a:avLst/>
                <a:gdLst>
                  <a:gd name="connsiteX0" fmla="*/ 330232 w 608839"/>
                  <a:gd name="connsiteY0" fmla="*/ 1531144 h 1531144"/>
                  <a:gd name="connsiteX1" fmla="*/ 263557 w 608839"/>
                  <a:gd name="connsiteY1" fmla="*/ 1502569 h 1531144"/>
                  <a:gd name="connsiteX2" fmla="*/ 201645 w 608839"/>
                  <a:gd name="connsiteY2" fmla="*/ 1495425 h 1531144"/>
                  <a:gd name="connsiteX3" fmla="*/ 144495 w 608839"/>
                  <a:gd name="connsiteY3" fmla="*/ 1502569 h 1531144"/>
                  <a:gd name="connsiteX4" fmla="*/ 108776 w 608839"/>
                  <a:gd name="connsiteY4" fmla="*/ 1483519 h 1531144"/>
                  <a:gd name="connsiteX5" fmla="*/ 68295 w 608839"/>
                  <a:gd name="connsiteY5" fmla="*/ 1481137 h 1531144"/>
                  <a:gd name="connsiteX6" fmla="*/ 20670 w 608839"/>
                  <a:gd name="connsiteY6" fmla="*/ 1464469 h 1531144"/>
                  <a:gd name="connsiteX7" fmla="*/ 1620 w 608839"/>
                  <a:gd name="connsiteY7" fmla="*/ 1404937 h 1531144"/>
                  <a:gd name="connsiteX8" fmla="*/ 4001 w 608839"/>
                  <a:gd name="connsiteY8" fmla="*/ 1307306 h 1531144"/>
                  <a:gd name="connsiteX9" fmla="*/ 27814 w 608839"/>
                  <a:gd name="connsiteY9" fmla="*/ 1276350 h 1531144"/>
                  <a:gd name="connsiteX10" fmla="*/ 65914 w 608839"/>
                  <a:gd name="connsiteY10" fmla="*/ 1278731 h 1531144"/>
                  <a:gd name="connsiteX11" fmla="*/ 132589 w 608839"/>
                  <a:gd name="connsiteY11" fmla="*/ 1295400 h 1531144"/>
                  <a:gd name="connsiteX12" fmla="*/ 149257 w 608839"/>
                  <a:gd name="connsiteY12" fmla="*/ 1269206 h 1531144"/>
                  <a:gd name="connsiteX13" fmla="*/ 161164 w 608839"/>
                  <a:gd name="connsiteY13" fmla="*/ 1176337 h 1531144"/>
                  <a:gd name="connsiteX14" fmla="*/ 204026 w 608839"/>
                  <a:gd name="connsiteY14" fmla="*/ 1097756 h 1531144"/>
                  <a:gd name="connsiteX15" fmla="*/ 242126 w 608839"/>
                  <a:gd name="connsiteY15" fmla="*/ 992981 h 1531144"/>
                  <a:gd name="connsiteX16" fmla="*/ 299276 w 608839"/>
                  <a:gd name="connsiteY16" fmla="*/ 954881 h 1531144"/>
                  <a:gd name="connsiteX17" fmla="*/ 299276 w 608839"/>
                  <a:gd name="connsiteY17" fmla="*/ 931069 h 1531144"/>
                  <a:gd name="connsiteX18" fmla="*/ 294514 w 608839"/>
                  <a:gd name="connsiteY18" fmla="*/ 892969 h 1531144"/>
                  <a:gd name="connsiteX19" fmla="*/ 346901 w 608839"/>
                  <a:gd name="connsiteY19" fmla="*/ 871537 h 1531144"/>
                  <a:gd name="connsiteX20" fmla="*/ 411195 w 608839"/>
                  <a:gd name="connsiteY20" fmla="*/ 904875 h 1531144"/>
                  <a:gd name="connsiteX21" fmla="*/ 449295 w 608839"/>
                  <a:gd name="connsiteY21" fmla="*/ 909637 h 1531144"/>
                  <a:gd name="connsiteX22" fmla="*/ 501682 w 608839"/>
                  <a:gd name="connsiteY22" fmla="*/ 852487 h 1531144"/>
                  <a:gd name="connsiteX23" fmla="*/ 539782 w 608839"/>
                  <a:gd name="connsiteY23" fmla="*/ 833437 h 1531144"/>
                  <a:gd name="connsiteX24" fmla="*/ 582645 w 608839"/>
                  <a:gd name="connsiteY24" fmla="*/ 821531 h 1531144"/>
                  <a:gd name="connsiteX25" fmla="*/ 596932 w 608839"/>
                  <a:gd name="connsiteY25" fmla="*/ 719137 h 1531144"/>
                  <a:gd name="connsiteX26" fmla="*/ 608839 w 608839"/>
                  <a:gd name="connsiteY26" fmla="*/ 621506 h 1531144"/>
                  <a:gd name="connsiteX27" fmla="*/ 596932 w 608839"/>
                  <a:gd name="connsiteY27" fmla="*/ 559594 h 1531144"/>
                  <a:gd name="connsiteX28" fmla="*/ 568357 w 608839"/>
                  <a:gd name="connsiteY28" fmla="*/ 533400 h 1531144"/>
                  <a:gd name="connsiteX29" fmla="*/ 501682 w 608839"/>
                  <a:gd name="connsiteY29" fmla="*/ 535781 h 1531144"/>
                  <a:gd name="connsiteX30" fmla="*/ 477870 w 608839"/>
                  <a:gd name="connsiteY30" fmla="*/ 502444 h 1531144"/>
                  <a:gd name="connsiteX31" fmla="*/ 446914 w 608839"/>
                  <a:gd name="connsiteY31" fmla="*/ 423862 h 1531144"/>
                  <a:gd name="connsiteX32" fmla="*/ 446914 w 608839"/>
                  <a:gd name="connsiteY32" fmla="*/ 302419 h 1531144"/>
                  <a:gd name="connsiteX33" fmla="*/ 465964 w 608839"/>
                  <a:gd name="connsiteY33" fmla="*/ 245269 h 1531144"/>
                  <a:gd name="connsiteX34" fmla="*/ 477870 w 608839"/>
                  <a:gd name="connsiteY34" fmla="*/ 140494 h 1531144"/>
                  <a:gd name="connsiteX35" fmla="*/ 480251 w 608839"/>
                  <a:gd name="connsiteY35" fmla="*/ 0 h 153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8839" h="1531144">
                    <a:moveTo>
                      <a:pt x="330232" y="1531144"/>
                    </a:moveTo>
                    <a:cubicBezTo>
                      <a:pt x="307610" y="1519833"/>
                      <a:pt x="284988" y="1508522"/>
                      <a:pt x="263557" y="1502569"/>
                    </a:cubicBezTo>
                    <a:cubicBezTo>
                      <a:pt x="242126" y="1496616"/>
                      <a:pt x="221489" y="1495425"/>
                      <a:pt x="201645" y="1495425"/>
                    </a:cubicBezTo>
                    <a:cubicBezTo>
                      <a:pt x="181801" y="1495425"/>
                      <a:pt x="159973" y="1504553"/>
                      <a:pt x="144495" y="1502569"/>
                    </a:cubicBezTo>
                    <a:cubicBezTo>
                      <a:pt x="129017" y="1500585"/>
                      <a:pt x="121476" y="1487091"/>
                      <a:pt x="108776" y="1483519"/>
                    </a:cubicBezTo>
                    <a:cubicBezTo>
                      <a:pt x="96076" y="1479947"/>
                      <a:pt x="82979" y="1484312"/>
                      <a:pt x="68295" y="1481137"/>
                    </a:cubicBezTo>
                    <a:cubicBezTo>
                      <a:pt x="53611" y="1477962"/>
                      <a:pt x="31782" y="1477169"/>
                      <a:pt x="20670" y="1464469"/>
                    </a:cubicBezTo>
                    <a:cubicBezTo>
                      <a:pt x="9558" y="1451769"/>
                      <a:pt x="4398" y="1431131"/>
                      <a:pt x="1620" y="1404937"/>
                    </a:cubicBezTo>
                    <a:cubicBezTo>
                      <a:pt x="-1158" y="1378743"/>
                      <a:pt x="-365" y="1328737"/>
                      <a:pt x="4001" y="1307306"/>
                    </a:cubicBezTo>
                    <a:cubicBezTo>
                      <a:pt x="8367" y="1285875"/>
                      <a:pt x="17495" y="1281112"/>
                      <a:pt x="27814" y="1276350"/>
                    </a:cubicBezTo>
                    <a:cubicBezTo>
                      <a:pt x="38133" y="1271588"/>
                      <a:pt x="48451" y="1275556"/>
                      <a:pt x="65914" y="1278731"/>
                    </a:cubicBezTo>
                    <a:cubicBezTo>
                      <a:pt x="83376" y="1281906"/>
                      <a:pt x="118698" y="1296988"/>
                      <a:pt x="132589" y="1295400"/>
                    </a:cubicBezTo>
                    <a:cubicBezTo>
                      <a:pt x="146480" y="1293812"/>
                      <a:pt x="144495" y="1289050"/>
                      <a:pt x="149257" y="1269206"/>
                    </a:cubicBezTo>
                    <a:cubicBezTo>
                      <a:pt x="154019" y="1249362"/>
                      <a:pt x="152036" y="1204912"/>
                      <a:pt x="161164" y="1176337"/>
                    </a:cubicBezTo>
                    <a:cubicBezTo>
                      <a:pt x="170292" y="1147762"/>
                      <a:pt x="190532" y="1128315"/>
                      <a:pt x="204026" y="1097756"/>
                    </a:cubicBezTo>
                    <a:cubicBezTo>
                      <a:pt x="217520" y="1067197"/>
                      <a:pt x="226251" y="1016793"/>
                      <a:pt x="242126" y="992981"/>
                    </a:cubicBezTo>
                    <a:cubicBezTo>
                      <a:pt x="258001" y="969168"/>
                      <a:pt x="289751" y="965200"/>
                      <a:pt x="299276" y="954881"/>
                    </a:cubicBezTo>
                    <a:cubicBezTo>
                      <a:pt x="308801" y="944562"/>
                      <a:pt x="300070" y="941388"/>
                      <a:pt x="299276" y="931069"/>
                    </a:cubicBezTo>
                    <a:cubicBezTo>
                      <a:pt x="298482" y="920750"/>
                      <a:pt x="286576" y="902891"/>
                      <a:pt x="294514" y="892969"/>
                    </a:cubicBezTo>
                    <a:cubicBezTo>
                      <a:pt x="302451" y="883047"/>
                      <a:pt x="327454" y="869553"/>
                      <a:pt x="346901" y="871537"/>
                    </a:cubicBezTo>
                    <a:cubicBezTo>
                      <a:pt x="366348" y="873521"/>
                      <a:pt x="394129" y="898525"/>
                      <a:pt x="411195" y="904875"/>
                    </a:cubicBezTo>
                    <a:cubicBezTo>
                      <a:pt x="428261" y="911225"/>
                      <a:pt x="434214" y="918368"/>
                      <a:pt x="449295" y="909637"/>
                    </a:cubicBezTo>
                    <a:cubicBezTo>
                      <a:pt x="464376" y="900906"/>
                      <a:pt x="486601" y="865187"/>
                      <a:pt x="501682" y="852487"/>
                    </a:cubicBezTo>
                    <a:cubicBezTo>
                      <a:pt x="516763" y="839787"/>
                      <a:pt x="526288" y="838596"/>
                      <a:pt x="539782" y="833437"/>
                    </a:cubicBezTo>
                    <a:cubicBezTo>
                      <a:pt x="553276" y="828278"/>
                      <a:pt x="573120" y="840581"/>
                      <a:pt x="582645" y="821531"/>
                    </a:cubicBezTo>
                    <a:cubicBezTo>
                      <a:pt x="592170" y="802481"/>
                      <a:pt x="592566" y="752474"/>
                      <a:pt x="596932" y="719137"/>
                    </a:cubicBezTo>
                    <a:cubicBezTo>
                      <a:pt x="601298" y="685800"/>
                      <a:pt x="608839" y="648096"/>
                      <a:pt x="608839" y="621506"/>
                    </a:cubicBezTo>
                    <a:cubicBezTo>
                      <a:pt x="608839" y="594916"/>
                      <a:pt x="603679" y="574278"/>
                      <a:pt x="596932" y="559594"/>
                    </a:cubicBezTo>
                    <a:cubicBezTo>
                      <a:pt x="590185" y="544910"/>
                      <a:pt x="584232" y="537369"/>
                      <a:pt x="568357" y="533400"/>
                    </a:cubicBezTo>
                    <a:cubicBezTo>
                      <a:pt x="552482" y="529431"/>
                      <a:pt x="516763" y="540940"/>
                      <a:pt x="501682" y="535781"/>
                    </a:cubicBezTo>
                    <a:cubicBezTo>
                      <a:pt x="486601" y="530622"/>
                      <a:pt x="486998" y="521097"/>
                      <a:pt x="477870" y="502444"/>
                    </a:cubicBezTo>
                    <a:cubicBezTo>
                      <a:pt x="468742" y="483791"/>
                      <a:pt x="452073" y="457199"/>
                      <a:pt x="446914" y="423862"/>
                    </a:cubicBezTo>
                    <a:cubicBezTo>
                      <a:pt x="441755" y="390525"/>
                      <a:pt x="443739" y="332185"/>
                      <a:pt x="446914" y="302419"/>
                    </a:cubicBezTo>
                    <a:cubicBezTo>
                      <a:pt x="450089" y="272653"/>
                      <a:pt x="460805" y="272256"/>
                      <a:pt x="465964" y="245269"/>
                    </a:cubicBezTo>
                    <a:cubicBezTo>
                      <a:pt x="471123" y="218282"/>
                      <a:pt x="475489" y="181372"/>
                      <a:pt x="477870" y="140494"/>
                    </a:cubicBezTo>
                    <a:cubicBezTo>
                      <a:pt x="480251" y="99616"/>
                      <a:pt x="480251" y="49808"/>
                      <a:pt x="480251" y="0"/>
                    </a:cubicBez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7" name="Freeform 16"/>
              <p:cNvSpPr/>
              <p:nvPr/>
            </p:nvSpPr>
            <p:spPr bwMode="auto">
              <a:xfrm>
                <a:off x="2903629" y="2326469"/>
                <a:ext cx="1585027" cy="1354944"/>
              </a:xfrm>
              <a:custGeom>
                <a:avLst/>
                <a:gdLst>
                  <a:gd name="connsiteX0" fmla="*/ 1496 w 1585027"/>
                  <a:gd name="connsiteY0" fmla="*/ 1354944 h 1354944"/>
                  <a:gd name="connsiteX1" fmla="*/ 3877 w 1585027"/>
                  <a:gd name="connsiteY1" fmla="*/ 1300175 h 1354944"/>
                  <a:gd name="connsiteX2" fmla="*/ 34834 w 1585027"/>
                  <a:gd name="connsiteY2" fmla="*/ 1285887 h 1354944"/>
                  <a:gd name="connsiteX3" fmla="*/ 70552 w 1585027"/>
                  <a:gd name="connsiteY3" fmla="*/ 1264456 h 1354944"/>
                  <a:gd name="connsiteX4" fmla="*/ 122940 w 1585027"/>
                  <a:gd name="connsiteY4" fmla="*/ 1219212 h 1354944"/>
                  <a:gd name="connsiteX5" fmla="*/ 170565 w 1585027"/>
                  <a:gd name="connsiteY5" fmla="*/ 1195400 h 1354944"/>
                  <a:gd name="connsiteX6" fmla="*/ 215809 w 1585027"/>
                  <a:gd name="connsiteY6" fmla="*/ 1193019 h 1354944"/>
                  <a:gd name="connsiteX7" fmla="*/ 287246 w 1585027"/>
                  <a:gd name="connsiteY7" fmla="*/ 1112056 h 1354944"/>
                  <a:gd name="connsiteX8" fmla="*/ 275340 w 1585027"/>
                  <a:gd name="connsiteY8" fmla="*/ 1057287 h 1354944"/>
                  <a:gd name="connsiteX9" fmla="*/ 225334 w 1585027"/>
                  <a:gd name="connsiteY9" fmla="*/ 988231 h 1354944"/>
                  <a:gd name="connsiteX10" fmla="*/ 170565 w 1585027"/>
                  <a:gd name="connsiteY10" fmla="*/ 962037 h 1354944"/>
                  <a:gd name="connsiteX11" fmla="*/ 141990 w 1585027"/>
                  <a:gd name="connsiteY11" fmla="*/ 914412 h 1354944"/>
                  <a:gd name="connsiteX12" fmla="*/ 144371 w 1585027"/>
                  <a:gd name="connsiteY12" fmla="*/ 850119 h 1354944"/>
                  <a:gd name="connsiteX13" fmla="*/ 168184 w 1585027"/>
                  <a:gd name="connsiteY13" fmla="*/ 814400 h 1354944"/>
                  <a:gd name="connsiteX14" fmla="*/ 199140 w 1585027"/>
                  <a:gd name="connsiteY14" fmla="*/ 814400 h 1354944"/>
                  <a:gd name="connsiteX15" fmla="*/ 239621 w 1585027"/>
                  <a:gd name="connsiteY15" fmla="*/ 828687 h 1354944"/>
                  <a:gd name="connsiteX16" fmla="*/ 270577 w 1585027"/>
                  <a:gd name="connsiteY16" fmla="*/ 809637 h 1354944"/>
                  <a:gd name="connsiteX17" fmla="*/ 253909 w 1585027"/>
                  <a:gd name="connsiteY17" fmla="*/ 778681 h 1354944"/>
                  <a:gd name="connsiteX18" fmla="*/ 218190 w 1585027"/>
                  <a:gd name="connsiteY18" fmla="*/ 752487 h 1354944"/>
                  <a:gd name="connsiteX19" fmla="*/ 199140 w 1585027"/>
                  <a:gd name="connsiteY19" fmla="*/ 676287 h 1354944"/>
                  <a:gd name="connsiteX20" fmla="*/ 189615 w 1585027"/>
                  <a:gd name="connsiteY20" fmla="*/ 623900 h 1354944"/>
                  <a:gd name="connsiteX21" fmla="*/ 175327 w 1585027"/>
                  <a:gd name="connsiteY21" fmla="*/ 595325 h 1354944"/>
                  <a:gd name="connsiteX22" fmla="*/ 156277 w 1585027"/>
                  <a:gd name="connsiteY22" fmla="*/ 600087 h 1354944"/>
                  <a:gd name="connsiteX23" fmla="*/ 118177 w 1585027"/>
                  <a:gd name="connsiteY23" fmla="*/ 609612 h 1354944"/>
                  <a:gd name="connsiteX24" fmla="*/ 84840 w 1585027"/>
                  <a:gd name="connsiteY24" fmla="*/ 611994 h 1354944"/>
                  <a:gd name="connsiteX25" fmla="*/ 65790 w 1585027"/>
                  <a:gd name="connsiteY25" fmla="*/ 554844 h 1354944"/>
                  <a:gd name="connsiteX26" fmla="*/ 65790 w 1585027"/>
                  <a:gd name="connsiteY26" fmla="*/ 504837 h 1354944"/>
                  <a:gd name="connsiteX27" fmla="*/ 106271 w 1585027"/>
                  <a:gd name="connsiteY27" fmla="*/ 481025 h 1354944"/>
                  <a:gd name="connsiteX28" fmla="*/ 153896 w 1585027"/>
                  <a:gd name="connsiteY28" fmla="*/ 469119 h 1354944"/>
                  <a:gd name="connsiteX29" fmla="*/ 220571 w 1585027"/>
                  <a:gd name="connsiteY29" fmla="*/ 476262 h 1354944"/>
                  <a:gd name="connsiteX30" fmla="*/ 277721 w 1585027"/>
                  <a:gd name="connsiteY30" fmla="*/ 478644 h 1354944"/>
                  <a:gd name="connsiteX31" fmla="*/ 299152 w 1585027"/>
                  <a:gd name="connsiteY31" fmla="*/ 435781 h 1354944"/>
                  <a:gd name="connsiteX32" fmla="*/ 292009 w 1585027"/>
                  <a:gd name="connsiteY32" fmla="*/ 354819 h 1354944"/>
                  <a:gd name="connsiteX33" fmla="*/ 280102 w 1585027"/>
                  <a:gd name="connsiteY33" fmla="*/ 285762 h 1354944"/>
                  <a:gd name="connsiteX34" fmla="*/ 294390 w 1585027"/>
                  <a:gd name="connsiteY34" fmla="*/ 235756 h 1354944"/>
                  <a:gd name="connsiteX35" fmla="*/ 311059 w 1585027"/>
                  <a:gd name="connsiteY35" fmla="*/ 204800 h 1354944"/>
                  <a:gd name="connsiteX36" fmla="*/ 356302 w 1585027"/>
                  <a:gd name="connsiteY36" fmla="*/ 178606 h 1354944"/>
                  <a:gd name="connsiteX37" fmla="*/ 380115 w 1585027"/>
                  <a:gd name="connsiteY37" fmla="*/ 135744 h 1354944"/>
                  <a:gd name="connsiteX38" fmla="*/ 406309 w 1585027"/>
                  <a:gd name="connsiteY38" fmla="*/ 116694 h 1354944"/>
                  <a:gd name="connsiteX39" fmla="*/ 420596 w 1585027"/>
                  <a:gd name="connsiteY39" fmla="*/ 104787 h 1354944"/>
                  <a:gd name="connsiteX40" fmla="*/ 439646 w 1585027"/>
                  <a:gd name="connsiteY40" fmla="*/ 119075 h 1354944"/>
                  <a:gd name="connsiteX41" fmla="*/ 463459 w 1585027"/>
                  <a:gd name="connsiteY41" fmla="*/ 150031 h 1354944"/>
                  <a:gd name="connsiteX42" fmla="*/ 475365 w 1585027"/>
                  <a:gd name="connsiteY42" fmla="*/ 178606 h 1354944"/>
                  <a:gd name="connsiteX43" fmla="*/ 494415 w 1585027"/>
                  <a:gd name="connsiteY43" fmla="*/ 200037 h 1354944"/>
                  <a:gd name="connsiteX44" fmla="*/ 551565 w 1585027"/>
                  <a:gd name="connsiteY44" fmla="*/ 204800 h 1354944"/>
                  <a:gd name="connsiteX45" fmla="*/ 601571 w 1585027"/>
                  <a:gd name="connsiteY45" fmla="*/ 204800 h 1354944"/>
                  <a:gd name="connsiteX46" fmla="*/ 656340 w 1585027"/>
                  <a:gd name="connsiteY46" fmla="*/ 223850 h 1354944"/>
                  <a:gd name="connsiteX47" fmla="*/ 694440 w 1585027"/>
                  <a:gd name="connsiteY47" fmla="*/ 271475 h 1354944"/>
                  <a:gd name="connsiteX48" fmla="*/ 723015 w 1585027"/>
                  <a:gd name="connsiteY48" fmla="*/ 269094 h 1354944"/>
                  <a:gd name="connsiteX49" fmla="*/ 770640 w 1585027"/>
                  <a:gd name="connsiteY49" fmla="*/ 276237 h 1354944"/>
                  <a:gd name="connsiteX50" fmla="*/ 806359 w 1585027"/>
                  <a:gd name="connsiteY50" fmla="*/ 292906 h 1354944"/>
                  <a:gd name="connsiteX51" fmla="*/ 865890 w 1585027"/>
                  <a:gd name="connsiteY51" fmla="*/ 276237 h 1354944"/>
                  <a:gd name="connsiteX52" fmla="*/ 901609 w 1585027"/>
                  <a:gd name="connsiteY52" fmla="*/ 245281 h 1354944"/>
                  <a:gd name="connsiteX53" fmla="*/ 944471 w 1585027"/>
                  <a:gd name="connsiteY53" fmla="*/ 188131 h 1354944"/>
                  <a:gd name="connsiteX54" fmla="*/ 982571 w 1585027"/>
                  <a:gd name="connsiteY54" fmla="*/ 145269 h 1354944"/>
                  <a:gd name="connsiteX55" fmla="*/ 1023052 w 1585027"/>
                  <a:gd name="connsiteY55" fmla="*/ 130981 h 1354944"/>
                  <a:gd name="connsiteX56" fmla="*/ 1096871 w 1585027"/>
                  <a:gd name="connsiteY56" fmla="*/ 95262 h 1354944"/>
                  <a:gd name="connsiteX57" fmla="*/ 1161165 w 1585027"/>
                  <a:gd name="connsiteY57" fmla="*/ 54781 h 1354944"/>
                  <a:gd name="connsiteX58" fmla="*/ 1201646 w 1585027"/>
                  <a:gd name="connsiteY58" fmla="*/ 61925 h 1354944"/>
                  <a:gd name="connsiteX59" fmla="*/ 1237365 w 1585027"/>
                  <a:gd name="connsiteY59" fmla="*/ 64306 h 1354944"/>
                  <a:gd name="connsiteX60" fmla="*/ 1299277 w 1585027"/>
                  <a:gd name="connsiteY60" fmla="*/ 47637 h 1354944"/>
                  <a:gd name="connsiteX61" fmla="*/ 1354046 w 1585027"/>
                  <a:gd name="connsiteY61" fmla="*/ 16681 h 1354944"/>
                  <a:gd name="connsiteX62" fmla="*/ 1411196 w 1585027"/>
                  <a:gd name="connsiteY62" fmla="*/ 12 h 1354944"/>
                  <a:gd name="connsiteX63" fmla="*/ 1456440 w 1585027"/>
                  <a:gd name="connsiteY63" fmla="*/ 14300 h 1354944"/>
                  <a:gd name="connsiteX64" fmla="*/ 1475490 w 1585027"/>
                  <a:gd name="connsiteY64" fmla="*/ 33350 h 1354944"/>
                  <a:gd name="connsiteX65" fmla="*/ 1515971 w 1585027"/>
                  <a:gd name="connsiteY65" fmla="*/ 38112 h 1354944"/>
                  <a:gd name="connsiteX66" fmla="*/ 1558834 w 1585027"/>
                  <a:gd name="connsiteY66" fmla="*/ 19062 h 1354944"/>
                  <a:gd name="connsiteX67" fmla="*/ 1585027 w 1585027"/>
                  <a:gd name="connsiteY67" fmla="*/ 16681 h 135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85027" h="1354944">
                    <a:moveTo>
                      <a:pt x="1496" y="1354944"/>
                    </a:moveTo>
                    <a:cubicBezTo>
                      <a:pt x="-92" y="1333314"/>
                      <a:pt x="-1679" y="1311684"/>
                      <a:pt x="3877" y="1300175"/>
                    </a:cubicBezTo>
                    <a:cubicBezTo>
                      <a:pt x="9433" y="1288666"/>
                      <a:pt x="23722" y="1291840"/>
                      <a:pt x="34834" y="1285887"/>
                    </a:cubicBezTo>
                    <a:cubicBezTo>
                      <a:pt x="45946" y="1279934"/>
                      <a:pt x="55868" y="1275568"/>
                      <a:pt x="70552" y="1264456"/>
                    </a:cubicBezTo>
                    <a:cubicBezTo>
                      <a:pt x="85236" y="1253343"/>
                      <a:pt x="106271" y="1230721"/>
                      <a:pt x="122940" y="1219212"/>
                    </a:cubicBezTo>
                    <a:cubicBezTo>
                      <a:pt x="139609" y="1207703"/>
                      <a:pt x="155087" y="1199765"/>
                      <a:pt x="170565" y="1195400"/>
                    </a:cubicBezTo>
                    <a:cubicBezTo>
                      <a:pt x="186043" y="1191035"/>
                      <a:pt x="196362" y="1206910"/>
                      <a:pt x="215809" y="1193019"/>
                    </a:cubicBezTo>
                    <a:cubicBezTo>
                      <a:pt x="235256" y="1179128"/>
                      <a:pt x="277324" y="1134678"/>
                      <a:pt x="287246" y="1112056"/>
                    </a:cubicBezTo>
                    <a:cubicBezTo>
                      <a:pt x="297168" y="1089434"/>
                      <a:pt x="285659" y="1077924"/>
                      <a:pt x="275340" y="1057287"/>
                    </a:cubicBezTo>
                    <a:cubicBezTo>
                      <a:pt x="265021" y="1036649"/>
                      <a:pt x="242796" y="1004106"/>
                      <a:pt x="225334" y="988231"/>
                    </a:cubicBezTo>
                    <a:cubicBezTo>
                      <a:pt x="207872" y="972356"/>
                      <a:pt x="184456" y="974340"/>
                      <a:pt x="170565" y="962037"/>
                    </a:cubicBezTo>
                    <a:cubicBezTo>
                      <a:pt x="156674" y="949734"/>
                      <a:pt x="146356" y="933065"/>
                      <a:pt x="141990" y="914412"/>
                    </a:cubicBezTo>
                    <a:cubicBezTo>
                      <a:pt x="137624" y="895759"/>
                      <a:pt x="140005" y="866788"/>
                      <a:pt x="144371" y="850119"/>
                    </a:cubicBezTo>
                    <a:cubicBezTo>
                      <a:pt x="148737" y="833450"/>
                      <a:pt x="159056" y="820353"/>
                      <a:pt x="168184" y="814400"/>
                    </a:cubicBezTo>
                    <a:cubicBezTo>
                      <a:pt x="177312" y="808447"/>
                      <a:pt x="187234" y="812019"/>
                      <a:pt x="199140" y="814400"/>
                    </a:cubicBezTo>
                    <a:cubicBezTo>
                      <a:pt x="211046" y="816781"/>
                      <a:pt x="227715" y="829481"/>
                      <a:pt x="239621" y="828687"/>
                    </a:cubicBezTo>
                    <a:cubicBezTo>
                      <a:pt x="251527" y="827893"/>
                      <a:pt x="268196" y="817971"/>
                      <a:pt x="270577" y="809637"/>
                    </a:cubicBezTo>
                    <a:cubicBezTo>
                      <a:pt x="272958" y="801303"/>
                      <a:pt x="262640" y="788206"/>
                      <a:pt x="253909" y="778681"/>
                    </a:cubicBezTo>
                    <a:cubicBezTo>
                      <a:pt x="245178" y="769156"/>
                      <a:pt x="227318" y="769553"/>
                      <a:pt x="218190" y="752487"/>
                    </a:cubicBezTo>
                    <a:cubicBezTo>
                      <a:pt x="209062" y="735421"/>
                      <a:pt x="203902" y="697718"/>
                      <a:pt x="199140" y="676287"/>
                    </a:cubicBezTo>
                    <a:cubicBezTo>
                      <a:pt x="194378" y="654856"/>
                      <a:pt x="193584" y="637394"/>
                      <a:pt x="189615" y="623900"/>
                    </a:cubicBezTo>
                    <a:cubicBezTo>
                      <a:pt x="185646" y="610406"/>
                      <a:pt x="180883" y="599294"/>
                      <a:pt x="175327" y="595325"/>
                    </a:cubicBezTo>
                    <a:cubicBezTo>
                      <a:pt x="169771" y="591356"/>
                      <a:pt x="156277" y="600087"/>
                      <a:pt x="156277" y="600087"/>
                    </a:cubicBezTo>
                    <a:cubicBezTo>
                      <a:pt x="146752" y="602468"/>
                      <a:pt x="130083" y="607627"/>
                      <a:pt x="118177" y="609612"/>
                    </a:cubicBezTo>
                    <a:cubicBezTo>
                      <a:pt x="106271" y="611596"/>
                      <a:pt x="93571" y="621122"/>
                      <a:pt x="84840" y="611994"/>
                    </a:cubicBezTo>
                    <a:cubicBezTo>
                      <a:pt x="76109" y="602866"/>
                      <a:pt x="68965" y="572703"/>
                      <a:pt x="65790" y="554844"/>
                    </a:cubicBezTo>
                    <a:cubicBezTo>
                      <a:pt x="62615" y="536985"/>
                      <a:pt x="59043" y="517140"/>
                      <a:pt x="65790" y="504837"/>
                    </a:cubicBezTo>
                    <a:cubicBezTo>
                      <a:pt x="72537" y="492534"/>
                      <a:pt x="91587" y="486978"/>
                      <a:pt x="106271" y="481025"/>
                    </a:cubicBezTo>
                    <a:cubicBezTo>
                      <a:pt x="120955" y="475072"/>
                      <a:pt x="134846" y="469913"/>
                      <a:pt x="153896" y="469119"/>
                    </a:cubicBezTo>
                    <a:cubicBezTo>
                      <a:pt x="172946" y="468325"/>
                      <a:pt x="199934" y="474675"/>
                      <a:pt x="220571" y="476262"/>
                    </a:cubicBezTo>
                    <a:cubicBezTo>
                      <a:pt x="241208" y="477849"/>
                      <a:pt x="264624" y="485391"/>
                      <a:pt x="277721" y="478644"/>
                    </a:cubicBezTo>
                    <a:cubicBezTo>
                      <a:pt x="290818" y="471897"/>
                      <a:pt x="296771" y="456418"/>
                      <a:pt x="299152" y="435781"/>
                    </a:cubicBezTo>
                    <a:cubicBezTo>
                      <a:pt x="301533" y="415144"/>
                      <a:pt x="295184" y="379822"/>
                      <a:pt x="292009" y="354819"/>
                    </a:cubicBezTo>
                    <a:cubicBezTo>
                      <a:pt x="288834" y="329816"/>
                      <a:pt x="279705" y="305606"/>
                      <a:pt x="280102" y="285762"/>
                    </a:cubicBezTo>
                    <a:cubicBezTo>
                      <a:pt x="280499" y="265918"/>
                      <a:pt x="289231" y="249250"/>
                      <a:pt x="294390" y="235756"/>
                    </a:cubicBezTo>
                    <a:cubicBezTo>
                      <a:pt x="299550" y="222262"/>
                      <a:pt x="300740" y="214325"/>
                      <a:pt x="311059" y="204800"/>
                    </a:cubicBezTo>
                    <a:cubicBezTo>
                      <a:pt x="321378" y="195275"/>
                      <a:pt x="344793" y="190115"/>
                      <a:pt x="356302" y="178606"/>
                    </a:cubicBezTo>
                    <a:cubicBezTo>
                      <a:pt x="367811" y="167097"/>
                      <a:pt x="371781" y="146063"/>
                      <a:pt x="380115" y="135744"/>
                    </a:cubicBezTo>
                    <a:cubicBezTo>
                      <a:pt x="388449" y="125425"/>
                      <a:pt x="399562" y="121853"/>
                      <a:pt x="406309" y="116694"/>
                    </a:cubicBezTo>
                    <a:cubicBezTo>
                      <a:pt x="413056" y="111534"/>
                      <a:pt x="415040" y="104390"/>
                      <a:pt x="420596" y="104787"/>
                    </a:cubicBezTo>
                    <a:cubicBezTo>
                      <a:pt x="426152" y="105184"/>
                      <a:pt x="432502" y="111534"/>
                      <a:pt x="439646" y="119075"/>
                    </a:cubicBezTo>
                    <a:cubicBezTo>
                      <a:pt x="446790" y="126616"/>
                      <a:pt x="457506" y="140109"/>
                      <a:pt x="463459" y="150031"/>
                    </a:cubicBezTo>
                    <a:cubicBezTo>
                      <a:pt x="469412" y="159953"/>
                      <a:pt x="470206" y="170272"/>
                      <a:pt x="475365" y="178606"/>
                    </a:cubicBezTo>
                    <a:cubicBezTo>
                      <a:pt x="480524" y="186940"/>
                      <a:pt x="481715" y="195671"/>
                      <a:pt x="494415" y="200037"/>
                    </a:cubicBezTo>
                    <a:cubicBezTo>
                      <a:pt x="507115" y="204403"/>
                      <a:pt x="533706" y="204006"/>
                      <a:pt x="551565" y="204800"/>
                    </a:cubicBezTo>
                    <a:cubicBezTo>
                      <a:pt x="569424" y="205594"/>
                      <a:pt x="584109" y="201625"/>
                      <a:pt x="601571" y="204800"/>
                    </a:cubicBezTo>
                    <a:cubicBezTo>
                      <a:pt x="619034" y="207975"/>
                      <a:pt x="640862" y="212737"/>
                      <a:pt x="656340" y="223850"/>
                    </a:cubicBezTo>
                    <a:cubicBezTo>
                      <a:pt x="671818" y="234962"/>
                      <a:pt x="683328" y="263934"/>
                      <a:pt x="694440" y="271475"/>
                    </a:cubicBezTo>
                    <a:cubicBezTo>
                      <a:pt x="705553" y="279016"/>
                      <a:pt x="710315" y="268300"/>
                      <a:pt x="723015" y="269094"/>
                    </a:cubicBezTo>
                    <a:cubicBezTo>
                      <a:pt x="735715" y="269888"/>
                      <a:pt x="756749" y="272268"/>
                      <a:pt x="770640" y="276237"/>
                    </a:cubicBezTo>
                    <a:cubicBezTo>
                      <a:pt x="784531" y="280206"/>
                      <a:pt x="790484" y="292906"/>
                      <a:pt x="806359" y="292906"/>
                    </a:cubicBezTo>
                    <a:cubicBezTo>
                      <a:pt x="822234" y="292906"/>
                      <a:pt x="850015" y="284174"/>
                      <a:pt x="865890" y="276237"/>
                    </a:cubicBezTo>
                    <a:cubicBezTo>
                      <a:pt x="881765" y="268300"/>
                      <a:pt x="888512" y="259965"/>
                      <a:pt x="901609" y="245281"/>
                    </a:cubicBezTo>
                    <a:cubicBezTo>
                      <a:pt x="914706" y="230597"/>
                      <a:pt x="930977" y="204800"/>
                      <a:pt x="944471" y="188131"/>
                    </a:cubicBezTo>
                    <a:cubicBezTo>
                      <a:pt x="957965" y="171462"/>
                      <a:pt x="969474" y="154794"/>
                      <a:pt x="982571" y="145269"/>
                    </a:cubicBezTo>
                    <a:cubicBezTo>
                      <a:pt x="995668" y="135744"/>
                      <a:pt x="1004002" y="139315"/>
                      <a:pt x="1023052" y="130981"/>
                    </a:cubicBezTo>
                    <a:cubicBezTo>
                      <a:pt x="1042102" y="122647"/>
                      <a:pt x="1073852" y="107962"/>
                      <a:pt x="1096871" y="95262"/>
                    </a:cubicBezTo>
                    <a:cubicBezTo>
                      <a:pt x="1119890" y="82562"/>
                      <a:pt x="1143703" y="60337"/>
                      <a:pt x="1161165" y="54781"/>
                    </a:cubicBezTo>
                    <a:cubicBezTo>
                      <a:pt x="1178627" y="49225"/>
                      <a:pt x="1188946" y="60338"/>
                      <a:pt x="1201646" y="61925"/>
                    </a:cubicBezTo>
                    <a:cubicBezTo>
                      <a:pt x="1214346" y="63512"/>
                      <a:pt x="1221093" y="66687"/>
                      <a:pt x="1237365" y="64306"/>
                    </a:cubicBezTo>
                    <a:cubicBezTo>
                      <a:pt x="1253637" y="61925"/>
                      <a:pt x="1279830" y="55574"/>
                      <a:pt x="1299277" y="47637"/>
                    </a:cubicBezTo>
                    <a:cubicBezTo>
                      <a:pt x="1318724" y="39700"/>
                      <a:pt x="1335393" y="24618"/>
                      <a:pt x="1354046" y="16681"/>
                    </a:cubicBezTo>
                    <a:cubicBezTo>
                      <a:pt x="1372699" y="8743"/>
                      <a:pt x="1394130" y="409"/>
                      <a:pt x="1411196" y="12"/>
                    </a:cubicBezTo>
                    <a:cubicBezTo>
                      <a:pt x="1428262" y="-385"/>
                      <a:pt x="1445724" y="8744"/>
                      <a:pt x="1456440" y="14300"/>
                    </a:cubicBezTo>
                    <a:cubicBezTo>
                      <a:pt x="1467156" y="19856"/>
                      <a:pt x="1465568" y="29381"/>
                      <a:pt x="1475490" y="33350"/>
                    </a:cubicBezTo>
                    <a:cubicBezTo>
                      <a:pt x="1485412" y="37319"/>
                      <a:pt x="1502080" y="40493"/>
                      <a:pt x="1515971" y="38112"/>
                    </a:cubicBezTo>
                    <a:cubicBezTo>
                      <a:pt x="1529862" y="35731"/>
                      <a:pt x="1547325" y="22634"/>
                      <a:pt x="1558834" y="19062"/>
                    </a:cubicBezTo>
                    <a:cubicBezTo>
                      <a:pt x="1570343" y="15490"/>
                      <a:pt x="1577685" y="16085"/>
                      <a:pt x="1585027" y="16681"/>
                    </a:cubicBez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8" name="Freeform 17"/>
              <p:cNvSpPr/>
              <p:nvPr/>
            </p:nvSpPr>
            <p:spPr bwMode="auto">
              <a:xfrm>
                <a:off x="4419600" y="990600"/>
                <a:ext cx="412412" cy="1451594"/>
              </a:xfrm>
              <a:custGeom>
                <a:avLst/>
                <a:gdLst>
                  <a:gd name="connsiteX0" fmla="*/ 0 w 412412"/>
                  <a:gd name="connsiteY0" fmla="*/ 1376363 h 1451594"/>
                  <a:gd name="connsiteX1" fmla="*/ 54769 w 412412"/>
                  <a:gd name="connsiteY1" fmla="*/ 1357313 h 1451594"/>
                  <a:gd name="connsiteX2" fmla="*/ 71438 w 412412"/>
                  <a:gd name="connsiteY2" fmla="*/ 1371600 h 1451594"/>
                  <a:gd name="connsiteX3" fmla="*/ 83344 w 412412"/>
                  <a:gd name="connsiteY3" fmla="*/ 1407319 h 1451594"/>
                  <a:gd name="connsiteX4" fmla="*/ 107156 w 412412"/>
                  <a:gd name="connsiteY4" fmla="*/ 1426369 h 1451594"/>
                  <a:gd name="connsiteX5" fmla="*/ 128588 w 412412"/>
                  <a:gd name="connsiteY5" fmla="*/ 1450181 h 1451594"/>
                  <a:gd name="connsiteX6" fmla="*/ 161925 w 412412"/>
                  <a:gd name="connsiteY6" fmla="*/ 1443038 h 1451594"/>
                  <a:gd name="connsiteX7" fmla="*/ 166688 w 412412"/>
                  <a:gd name="connsiteY7" fmla="*/ 1395413 h 1451594"/>
                  <a:gd name="connsiteX8" fmla="*/ 145256 w 412412"/>
                  <a:gd name="connsiteY8" fmla="*/ 1326356 h 1451594"/>
                  <a:gd name="connsiteX9" fmla="*/ 161925 w 412412"/>
                  <a:gd name="connsiteY9" fmla="*/ 1245394 h 1451594"/>
                  <a:gd name="connsiteX10" fmla="*/ 190500 w 412412"/>
                  <a:gd name="connsiteY10" fmla="*/ 1152525 h 1451594"/>
                  <a:gd name="connsiteX11" fmla="*/ 252413 w 412412"/>
                  <a:gd name="connsiteY11" fmla="*/ 1097756 h 1451594"/>
                  <a:gd name="connsiteX12" fmla="*/ 319088 w 412412"/>
                  <a:gd name="connsiteY12" fmla="*/ 1057275 h 1451594"/>
                  <a:gd name="connsiteX13" fmla="*/ 385763 w 412412"/>
                  <a:gd name="connsiteY13" fmla="*/ 997744 h 1451594"/>
                  <a:gd name="connsiteX14" fmla="*/ 411956 w 412412"/>
                  <a:gd name="connsiteY14" fmla="*/ 957263 h 1451594"/>
                  <a:gd name="connsiteX15" fmla="*/ 366713 w 412412"/>
                  <a:gd name="connsiteY15" fmla="*/ 923925 h 1451594"/>
                  <a:gd name="connsiteX16" fmla="*/ 311944 w 412412"/>
                  <a:gd name="connsiteY16" fmla="*/ 833438 h 1451594"/>
                  <a:gd name="connsiteX17" fmla="*/ 269081 w 412412"/>
                  <a:gd name="connsiteY17" fmla="*/ 788194 h 1451594"/>
                  <a:gd name="connsiteX18" fmla="*/ 235744 w 412412"/>
                  <a:gd name="connsiteY18" fmla="*/ 750094 h 1451594"/>
                  <a:gd name="connsiteX19" fmla="*/ 188119 w 412412"/>
                  <a:gd name="connsiteY19" fmla="*/ 702469 h 1451594"/>
                  <a:gd name="connsiteX20" fmla="*/ 183356 w 412412"/>
                  <a:gd name="connsiteY20" fmla="*/ 635794 h 1451594"/>
                  <a:gd name="connsiteX21" fmla="*/ 202406 w 412412"/>
                  <a:gd name="connsiteY21" fmla="*/ 588169 h 1451594"/>
                  <a:gd name="connsiteX22" fmla="*/ 221456 w 412412"/>
                  <a:gd name="connsiteY22" fmla="*/ 557213 h 1451594"/>
                  <a:gd name="connsiteX23" fmla="*/ 197644 w 412412"/>
                  <a:gd name="connsiteY23" fmla="*/ 495300 h 1451594"/>
                  <a:gd name="connsiteX24" fmla="*/ 169069 w 412412"/>
                  <a:gd name="connsiteY24" fmla="*/ 457200 h 1451594"/>
                  <a:gd name="connsiteX25" fmla="*/ 140494 w 412412"/>
                  <a:gd name="connsiteY25" fmla="*/ 359569 h 1451594"/>
                  <a:gd name="connsiteX26" fmla="*/ 142875 w 412412"/>
                  <a:gd name="connsiteY26" fmla="*/ 261938 h 1451594"/>
                  <a:gd name="connsiteX27" fmla="*/ 147638 w 412412"/>
                  <a:gd name="connsiteY27" fmla="*/ 171450 h 1451594"/>
                  <a:gd name="connsiteX28" fmla="*/ 126206 w 412412"/>
                  <a:gd name="connsiteY28" fmla="*/ 109538 h 1451594"/>
                  <a:gd name="connsiteX29" fmla="*/ 126206 w 412412"/>
                  <a:gd name="connsiteY29" fmla="*/ 66675 h 1451594"/>
                  <a:gd name="connsiteX30" fmla="*/ 133350 w 412412"/>
                  <a:gd name="connsiteY30" fmla="*/ 0 h 14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2412" h="1451594">
                    <a:moveTo>
                      <a:pt x="0" y="1376363"/>
                    </a:moveTo>
                    <a:cubicBezTo>
                      <a:pt x="21431" y="1367235"/>
                      <a:pt x="42863" y="1358107"/>
                      <a:pt x="54769" y="1357313"/>
                    </a:cubicBezTo>
                    <a:cubicBezTo>
                      <a:pt x="66675" y="1356519"/>
                      <a:pt x="66676" y="1363266"/>
                      <a:pt x="71438" y="1371600"/>
                    </a:cubicBezTo>
                    <a:cubicBezTo>
                      <a:pt x="76200" y="1379934"/>
                      <a:pt x="77391" y="1398191"/>
                      <a:pt x="83344" y="1407319"/>
                    </a:cubicBezTo>
                    <a:cubicBezTo>
                      <a:pt x="89297" y="1416447"/>
                      <a:pt x="99615" y="1419225"/>
                      <a:pt x="107156" y="1426369"/>
                    </a:cubicBezTo>
                    <a:cubicBezTo>
                      <a:pt x="114697" y="1433513"/>
                      <a:pt x="119460" y="1447403"/>
                      <a:pt x="128588" y="1450181"/>
                    </a:cubicBezTo>
                    <a:cubicBezTo>
                      <a:pt x="137716" y="1452959"/>
                      <a:pt x="155575" y="1452166"/>
                      <a:pt x="161925" y="1443038"/>
                    </a:cubicBezTo>
                    <a:cubicBezTo>
                      <a:pt x="168275" y="1433910"/>
                      <a:pt x="169466" y="1414860"/>
                      <a:pt x="166688" y="1395413"/>
                    </a:cubicBezTo>
                    <a:cubicBezTo>
                      <a:pt x="163910" y="1375966"/>
                      <a:pt x="146050" y="1351359"/>
                      <a:pt x="145256" y="1326356"/>
                    </a:cubicBezTo>
                    <a:cubicBezTo>
                      <a:pt x="144462" y="1301353"/>
                      <a:pt x="154384" y="1274366"/>
                      <a:pt x="161925" y="1245394"/>
                    </a:cubicBezTo>
                    <a:cubicBezTo>
                      <a:pt x="169466" y="1216422"/>
                      <a:pt x="175419" y="1177131"/>
                      <a:pt x="190500" y="1152525"/>
                    </a:cubicBezTo>
                    <a:cubicBezTo>
                      <a:pt x="205581" y="1127919"/>
                      <a:pt x="230982" y="1113631"/>
                      <a:pt x="252413" y="1097756"/>
                    </a:cubicBezTo>
                    <a:cubicBezTo>
                      <a:pt x="273844" y="1081881"/>
                      <a:pt x="296863" y="1073944"/>
                      <a:pt x="319088" y="1057275"/>
                    </a:cubicBezTo>
                    <a:cubicBezTo>
                      <a:pt x="341313" y="1040606"/>
                      <a:pt x="370285" y="1014413"/>
                      <a:pt x="385763" y="997744"/>
                    </a:cubicBezTo>
                    <a:cubicBezTo>
                      <a:pt x="401241" y="981075"/>
                      <a:pt x="415131" y="969566"/>
                      <a:pt x="411956" y="957263"/>
                    </a:cubicBezTo>
                    <a:cubicBezTo>
                      <a:pt x="408781" y="944960"/>
                      <a:pt x="383382" y="944562"/>
                      <a:pt x="366713" y="923925"/>
                    </a:cubicBezTo>
                    <a:cubicBezTo>
                      <a:pt x="350044" y="903288"/>
                      <a:pt x="328216" y="856060"/>
                      <a:pt x="311944" y="833438"/>
                    </a:cubicBezTo>
                    <a:cubicBezTo>
                      <a:pt x="295672" y="810816"/>
                      <a:pt x="281781" y="802085"/>
                      <a:pt x="269081" y="788194"/>
                    </a:cubicBezTo>
                    <a:cubicBezTo>
                      <a:pt x="256381" y="774303"/>
                      <a:pt x="249238" y="764381"/>
                      <a:pt x="235744" y="750094"/>
                    </a:cubicBezTo>
                    <a:cubicBezTo>
                      <a:pt x="222250" y="735807"/>
                      <a:pt x="196850" y="721519"/>
                      <a:pt x="188119" y="702469"/>
                    </a:cubicBezTo>
                    <a:cubicBezTo>
                      <a:pt x="179388" y="683419"/>
                      <a:pt x="180975" y="654844"/>
                      <a:pt x="183356" y="635794"/>
                    </a:cubicBezTo>
                    <a:cubicBezTo>
                      <a:pt x="185737" y="616744"/>
                      <a:pt x="196056" y="601266"/>
                      <a:pt x="202406" y="588169"/>
                    </a:cubicBezTo>
                    <a:cubicBezTo>
                      <a:pt x="208756" y="575072"/>
                      <a:pt x="222250" y="572691"/>
                      <a:pt x="221456" y="557213"/>
                    </a:cubicBezTo>
                    <a:cubicBezTo>
                      <a:pt x="220662" y="541735"/>
                      <a:pt x="206375" y="511969"/>
                      <a:pt x="197644" y="495300"/>
                    </a:cubicBezTo>
                    <a:cubicBezTo>
                      <a:pt x="188913" y="478631"/>
                      <a:pt x="178594" y="479822"/>
                      <a:pt x="169069" y="457200"/>
                    </a:cubicBezTo>
                    <a:cubicBezTo>
                      <a:pt x="159544" y="434578"/>
                      <a:pt x="144860" y="392113"/>
                      <a:pt x="140494" y="359569"/>
                    </a:cubicBezTo>
                    <a:cubicBezTo>
                      <a:pt x="136128" y="327025"/>
                      <a:pt x="141684" y="293291"/>
                      <a:pt x="142875" y="261938"/>
                    </a:cubicBezTo>
                    <a:cubicBezTo>
                      <a:pt x="144066" y="230585"/>
                      <a:pt x="150416" y="196850"/>
                      <a:pt x="147638" y="171450"/>
                    </a:cubicBezTo>
                    <a:cubicBezTo>
                      <a:pt x="144860" y="146050"/>
                      <a:pt x="129778" y="127000"/>
                      <a:pt x="126206" y="109538"/>
                    </a:cubicBezTo>
                    <a:cubicBezTo>
                      <a:pt x="122634" y="92076"/>
                      <a:pt x="125015" y="84931"/>
                      <a:pt x="126206" y="66675"/>
                    </a:cubicBezTo>
                    <a:cubicBezTo>
                      <a:pt x="127397" y="48419"/>
                      <a:pt x="133350" y="0"/>
                      <a:pt x="133350" y="0"/>
                    </a:cubicBezTo>
                  </a:path>
                </a:pathLst>
              </a:cu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pSp>
        <p:sp>
          <p:nvSpPr>
            <p:cNvPr id="6" name="Freeform 5"/>
            <p:cNvSpPr>
              <a:spLocks noChangeAspect="1"/>
            </p:cNvSpPr>
            <p:nvPr/>
          </p:nvSpPr>
          <p:spPr bwMode="auto">
            <a:xfrm>
              <a:off x="6619788" y="5721598"/>
              <a:ext cx="67848" cy="38965"/>
            </a:xfrm>
            <a:custGeom>
              <a:avLst/>
              <a:gdLst>
                <a:gd name="connsiteX0" fmla="*/ 87 w 58998"/>
                <a:gd name="connsiteY0" fmla="*/ 24358 h 33883"/>
                <a:gd name="connsiteX1" fmla="*/ 9612 w 58998"/>
                <a:gd name="connsiteY1" fmla="*/ 12452 h 33883"/>
                <a:gd name="connsiteX2" fmla="*/ 21518 w 58998"/>
                <a:gd name="connsiteY2" fmla="*/ 546 h 33883"/>
                <a:gd name="connsiteX3" fmla="*/ 57237 w 58998"/>
                <a:gd name="connsiteY3" fmla="*/ 2927 h 33883"/>
                <a:gd name="connsiteX4" fmla="*/ 54856 w 58998"/>
                <a:gd name="connsiteY4" fmla="*/ 17215 h 33883"/>
                <a:gd name="connsiteX5" fmla="*/ 47712 w 58998"/>
                <a:gd name="connsiteY5" fmla="*/ 24358 h 33883"/>
                <a:gd name="connsiteX6" fmla="*/ 33425 w 58998"/>
                <a:gd name="connsiteY6" fmla="*/ 33883 h 33883"/>
                <a:gd name="connsiteX7" fmla="*/ 4850 w 58998"/>
                <a:gd name="connsiteY7" fmla="*/ 24358 h 33883"/>
                <a:gd name="connsiteX8" fmla="*/ 87 w 58998"/>
                <a:gd name="connsiteY8" fmla="*/ 24358 h 3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98" h="33883">
                  <a:moveTo>
                    <a:pt x="87" y="24358"/>
                  </a:moveTo>
                  <a:cubicBezTo>
                    <a:pt x="881" y="22374"/>
                    <a:pt x="6018" y="16046"/>
                    <a:pt x="9612" y="12452"/>
                  </a:cubicBezTo>
                  <a:cubicBezTo>
                    <a:pt x="25485" y="-3420"/>
                    <a:pt x="8821" y="19594"/>
                    <a:pt x="21518" y="546"/>
                  </a:cubicBezTo>
                  <a:cubicBezTo>
                    <a:pt x="33424" y="1340"/>
                    <a:pt x="46564" y="-2409"/>
                    <a:pt x="57237" y="2927"/>
                  </a:cubicBezTo>
                  <a:cubicBezTo>
                    <a:pt x="61556" y="5086"/>
                    <a:pt x="56817" y="12803"/>
                    <a:pt x="54856" y="17215"/>
                  </a:cubicBezTo>
                  <a:cubicBezTo>
                    <a:pt x="53488" y="20292"/>
                    <a:pt x="50370" y="22291"/>
                    <a:pt x="47712" y="24358"/>
                  </a:cubicBezTo>
                  <a:cubicBezTo>
                    <a:pt x="43194" y="27872"/>
                    <a:pt x="33425" y="33883"/>
                    <a:pt x="33425" y="33883"/>
                  </a:cubicBezTo>
                  <a:cubicBezTo>
                    <a:pt x="3299" y="30871"/>
                    <a:pt x="15280" y="38264"/>
                    <a:pt x="4850" y="24358"/>
                  </a:cubicBezTo>
                  <a:cubicBezTo>
                    <a:pt x="4176" y="23460"/>
                    <a:pt x="-707" y="26342"/>
                    <a:pt x="87" y="24358"/>
                  </a:cubicBezTo>
                  <a:close/>
                </a:path>
              </a:pathLst>
            </a:cu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pSp>
      <p:sp>
        <p:nvSpPr>
          <p:cNvPr id="23" name="Oval 22"/>
          <p:cNvSpPr>
            <a:spLocks noChangeAspect="1"/>
          </p:cNvSpPr>
          <p:nvPr/>
        </p:nvSpPr>
        <p:spPr bwMode="auto">
          <a:xfrm>
            <a:off x="2404899" y="4610100"/>
            <a:ext cx="90651" cy="91440"/>
          </a:xfrm>
          <a:prstGeom prst="ellipse">
            <a:avLst/>
          </a:prstGeom>
          <a:solidFill>
            <a:srgbClr val="FF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27" name="Oval 26"/>
          <p:cNvSpPr>
            <a:spLocks noChangeAspect="1"/>
          </p:cNvSpPr>
          <p:nvPr/>
        </p:nvSpPr>
        <p:spPr bwMode="auto">
          <a:xfrm>
            <a:off x="3547899" y="2566035"/>
            <a:ext cx="90651" cy="91440"/>
          </a:xfrm>
          <a:prstGeom prst="ellipse">
            <a:avLst/>
          </a:prstGeom>
          <a:solidFill>
            <a:srgbClr val="FF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29" name="Oval 28"/>
          <p:cNvSpPr>
            <a:spLocks noChangeAspect="1"/>
          </p:cNvSpPr>
          <p:nvPr/>
        </p:nvSpPr>
        <p:spPr bwMode="auto">
          <a:xfrm>
            <a:off x="3947949" y="1228725"/>
            <a:ext cx="90651" cy="91440"/>
          </a:xfrm>
          <a:prstGeom prst="ellipse">
            <a:avLst/>
          </a:prstGeom>
          <a:solidFill>
            <a:srgbClr val="FF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34" name="Oval 33"/>
          <p:cNvSpPr>
            <a:spLocks noChangeAspect="1"/>
          </p:cNvSpPr>
          <p:nvPr/>
        </p:nvSpPr>
        <p:spPr bwMode="auto">
          <a:xfrm>
            <a:off x="5719599" y="5981700"/>
            <a:ext cx="90651" cy="91440"/>
          </a:xfrm>
          <a:prstGeom prst="ellipse">
            <a:avLst/>
          </a:prstGeom>
          <a:solidFill>
            <a:srgbClr val="FF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35" name="Oval 34"/>
          <p:cNvSpPr>
            <a:spLocks noChangeAspect="1"/>
          </p:cNvSpPr>
          <p:nvPr/>
        </p:nvSpPr>
        <p:spPr bwMode="auto">
          <a:xfrm>
            <a:off x="5562600" y="5762625"/>
            <a:ext cx="90651" cy="91440"/>
          </a:xfrm>
          <a:prstGeom prst="ellipse">
            <a:avLst/>
          </a:prstGeom>
          <a:solidFill>
            <a:srgbClr val="FF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38" name="Oval 37"/>
          <p:cNvSpPr>
            <a:spLocks noChangeAspect="1"/>
          </p:cNvSpPr>
          <p:nvPr/>
        </p:nvSpPr>
        <p:spPr bwMode="auto">
          <a:xfrm>
            <a:off x="5144157" y="5737860"/>
            <a:ext cx="90651" cy="91440"/>
          </a:xfrm>
          <a:prstGeom prst="ellipse">
            <a:avLst/>
          </a:prstGeom>
          <a:solidFill>
            <a:srgbClr val="FF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58" name="Oval 57"/>
          <p:cNvSpPr>
            <a:spLocks noChangeAspect="1"/>
          </p:cNvSpPr>
          <p:nvPr/>
        </p:nvSpPr>
        <p:spPr bwMode="auto">
          <a:xfrm>
            <a:off x="4067175" y="2266950"/>
            <a:ext cx="90651" cy="91440"/>
          </a:xfrm>
          <a:prstGeom prst="ellipse">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52" name="Oval 51"/>
          <p:cNvSpPr>
            <a:spLocks noChangeAspect="1"/>
          </p:cNvSpPr>
          <p:nvPr/>
        </p:nvSpPr>
        <p:spPr bwMode="auto">
          <a:xfrm>
            <a:off x="3657600" y="5534025"/>
            <a:ext cx="90651" cy="91440"/>
          </a:xfrm>
          <a:prstGeom prst="ellipse">
            <a:avLst/>
          </a:prstGeom>
          <a:solidFill>
            <a:srgbClr val="FF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67" name="Oval 66"/>
          <p:cNvSpPr>
            <a:spLocks noChangeAspect="1"/>
          </p:cNvSpPr>
          <p:nvPr/>
        </p:nvSpPr>
        <p:spPr bwMode="auto">
          <a:xfrm>
            <a:off x="3556657" y="5527675"/>
            <a:ext cx="90651" cy="91440"/>
          </a:xfrm>
          <a:prstGeom prst="ellipse">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pSp>
        <p:nvGrpSpPr>
          <p:cNvPr id="5" name="Group 4"/>
          <p:cNvGrpSpPr/>
          <p:nvPr/>
        </p:nvGrpSpPr>
        <p:grpSpPr>
          <a:xfrm>
            <a:off x="1609234" y="1047750"/>
            <a:ext cx="5894975" cy="5276850"/>
            <a:chOff x="1609234" y="1047750"/>
            <a:chExt cx="5894975" cy="5276850"/>
          </a:xfrm>
        </p:grpSpPr>
        <p:grpSp>
          <p:nvGrpSpPr>
            <p:cNvPr id="4" name="Group 3"/>
            <p:cNvGrpSpPr/>
            <p:nvPr/>
          </p:nvGrpSpPr>
          <p:grpSpPr>
            <a:xfrm>
              <a:off x="1609234" y="1047750"/>
              <a:ext cx="5894975" cy="5276850"/>
              <a:chOff x="1609234" y="1047750"/>
              <a:chExt cx="5894975" cy="5276850"/>
            </a:xfrm>
          </p:grpSpPr>
          <p:sp>
            <p:nvSpPr>
              <p:cNvPr id="2" name="TextBox 1"/>
              <p:cNvSpPr txBox="1"/>
              <p:nvPr/>
            </p:nvSpPr>
            <p:spPr>
              <a:xfrm>
                <a:off x="5596138" y="3316069"/>
                <a:ext cx="1908071" cy="646331"/>
              </a:xfrm>
              <a:prstGeom prst="rect">
                <a:avLst/>
              </a:prstGeom>
              <a:noFill/>
              <a:ln>
                <a:solidFill>
                  <a:schemeClr val="tx1"/>
                </a:solidFill>
              </a:ln>
            </p:spPr>
            <p:txBody>
              <a:bodyPr wrap="square" rtlCol="0">
                <a:spAutoFit/>
              </a:bodyPr>
              <a:lstStyle/>
              <a:p>
                <a:pPr algn="r"/>
                <a:r>
                  <a:rPr lang="en-US" sz="1800" b="1" dirty="0" smtClean="0">
                    <a:solidFill>
                      <a:srgbClr val="FF00FF"/>
                    </a:solidFill>
                  </a:rPr>
                  <a:t>= JSATS sites  </a:t>
                </a:r>
              </a:p>
              <a:p>
                <a:pPr algn="r"/>
                <a:r>
                  <a:rPr lang="en-US" sz="1800" b="1" dirty="0" smtClean="0">
                    <a:solidFill>
                      <a:schemeClr val="accent2">
                        <a:lumMod val="60000"/>
                        <a:lumOff val="40000"/>
                      </a:schemeClr>
                    </a:solidFill>
                  </a:rPr>
                  <a:t>= PIT-tag sites</a:t>
                </a:r>
                <a:endParaRPr lang="en-US" sz="1800" b="1" dirty="0">
                  <a:solidFill>
                    <a:schemeClr val="accent2">
                      <a:lumMod val="60000"/>
                      <a:lumOff val="40000"/>
                    </a:schemeClr>
                  </a:solidFill>
                </a:endParaRPr>
              </a:p>
            </p:txBody>
          </p:sp>
          <p:sp>
            <p:nvSpPr>
              <p:cNvPr id="21" name="TextBox 20"/>
              <p:cNvSpPr txBox="1"/>
              <p:nvPr/>
            </p:nvSpPr>
            <p:spPr>
              <a:xfrm>
                <a:off x="1609234" y="4400550"/>
                <a:ext cx="838691" cy="369332"/>
              </a:xfrm>
              <a:prstGeom prst="rect">
                <a:avLst/>
              </a:prstGeom>
              <a:noFill/>
            </p:spPr>
            <p:txBody>
              <a:bodyPr wrap="none" rtlCol="0">
                <a:spAutoFit/>
              </a:bodyPr>
              <a:lstStyle/>
              <a:p>
                <a:r>
                  <a:rPr lang="en-US" sz="1800" dirty="0" smtClean="0"/>
                  <a:t>Salem</a:t>
                </a:r>
                <a:endParaRPr lang="en-US" sz="1800" dirty="0"/>
              </a:p>
            </p:txBody>
          </p:sp>
          <p:sp>
            <p:nvSpPr>
              <p:cNvPr id="26" name="TextBox 25"/>
              <p:cNvSpPr txBox="1"/>
              <p:nvPr/>
            </p:nvSpPr>
            <p:spPr>
              <a:xfrm>
                <a:off x="2344792" y="2316718"/>
                <a:ext cx="1274708" cy="369332"/>
              </a:xfrm>
              <a:prstGeom prst="rect">
                <a:avLst/>
              </a:prstGeom>
              <a:noFill/>
            </p:spPr>
            <p:txBody>
              <a:bodyPr wrap="none" rtlCol="0">
                <a:spAutoFit/>
              </a:bodyPr>
              <a:lstStyle/>
              <a:p>
                <a:r>
                  <a:rPr lang="en-US" sz="1800" dirty="0" smtClean="0"/>
                  <a:t>Wilsonville</a:t>
                </a:r>
                <a:endParaRPr lang="en-US" sz="1800" dirty="0"/>
              </a:p>
            </p:txBody>
          </p:sp>
          <p:sp>
            <p:nvSpPr>
              <p:cNvPr id="28" name="TextBox 27"/>
              <p:cNvSpPr txBox="1"/>
              <p:nvPr/>
            </p:nvSpPr>
            <p:spPr>
              <a:xfrm>
                <a:off x="2928049" y="1047750"/>
                <a:ext cx="1043876" cy="369332"/>
              </a:xfrm>
              <a:prstGeom prst="rect">
                <a:avLst/>
              </a:prstGeom>
              <a:noFill/>
            </p:spPr>
            <p:txBody>
              <a:bodyPr wrap="none" rtlCol="0">
                <a:spAutoFit/>
              </a:bodyPr>
              <a:lstStyle/>
              <a:p>
                <a:r>
                  <a:rPr lang="en-US" sz="1800" dirty="0" smtClean="0"/>
                  <a:t>Portland</a:t>
                </a:r>
                <a:endParaRPr lang="en-US" sz="1800" dirty="0"/>
              </a:p>
            </p:txBody>
          </p:sp>
          <p:sp>
            <p:nvSpPr>
              <p:cNvPr id="31" name="TextBox 30"/>
              <p:cNvSpPr txBox="1"/>
              <p:nvPr/>
            </p:nvSpPr>
            <p:spPr>
              <a:xfrm>
                <a:off x="2964612" y="5202793"/>
                <a:ext cx="1531188" cy="369332"/>
              </a:xfrm>
              <a:prstGeom prst="rect">
                <a:avLst/>
              </a:prstGeom>
              <a:noFill/>
            </p:spPr>
            <p:txBody>
              <a:bodyPr wrap="none" rtlCol="0">
                <a:spAutoFit/>
              </a:bodyPr>
              <a:lstStyle/>
              <a:p>
                <a:pPr algn="ctr"/>
                <a:r>
                  <a:rPr lang="en-US" sz="1800" dirty="0" smtClean="0"/>
                  <a:t>Bennett Dam</a:t>
                </a:r>
              </a:p>
            </p:txBody>
          </p:sp>
          <p:sp>
            <p:nvSpPr>
              <p:cNvPr id="33" name="TextBox 32"/>
              <p:cNvSpPr txBox="1"/>
              <p:nvPr/>
            </p:nvSpPr>
            <p:spPr>
              <a:xfrm>
                <a:off x="4375428" y="5955268"/>
                <a:ext cx="1415772" cy="369332"/>
              </a:xfrm>
              <a:prstGeom prst="rect">
                <a:avLst/>
              </a:prstGeom>
              <a:noFill/>
            </p:spPr>
            <p:txBody>
              <a:bodyPr wrap="none" rtlCol="0">
                <a:spAutoFit/>
              </a:bodyPr>
              <a:lstStyle/>
              <a:p>
                <a:pPr algn="ctr"/>
                <a:r>
                  <a:rPr lang="en-US" sz="1800" dirty="0" smtClean="0"/>
                  <a:t>Detroit Dam</a:t>
                </a:r>
              </a:p>
            </p:txBody>
          </p:sp>
          <p:sp>
            <p:nvSpPr>
              <p:cNvPr id="36" name="TextBox 35"/>
              <p:cNvSpPr txBox="1"/>
              <p:nvPr/>
            </p:nvSpPr>
            <p:spPr>
              <a:xfrm>
                <a:off x="5029200" y="5221069"/>
                <a:ext cx="1909561" cy="646331"/>
              </a:xfrm>
              <a:prstGeom prst="rect">
                <a:avLst/>
              </a:prstGeom>
              <a:noFill/>
            </p:spPr>
            <p:txBody>
              <a:bodyPr wrap="square" rtlCol="0">
                <a:spAutoFit/>
              </a:bodyPr>
              <a:lstStyle/>
              <a:p>
                <a:pPr algn="ctr"/>
                <a:r>
                  <a:rPr lang="en-US" sz="1800" dirty="0" smtClean="0"/>
                  <a:t>Big Cliff</a:t>
                </a:r>
              </a:p>
              <a:p>
                <a:pPr algn="ctr"/>
                <a:r>
                  <a:rPr lang="en-US" sz="1800" dirty="0" smtClean="0"/>
                  <a:t>Dam</a:t>
                </a:r>
              </a:p>
            </p:txBody>
          </p:sp>
          <p:sp>
            <p:nvSpPr>
              <p:cNvPr id="37" name="TextBox 36"/>
              <p:cNvSpPr txBox="1"/>
              <p:nvPr/>
            </p:nvSpPr>
            <p:spPr>
              <a:xfrm>
                <a:off x="4814185" y="5124450"/>
                <a:ext cx="748923" cy="646331"/>
              </a:xfrm>
              <a:prstGeom prst="rect">
                <a:avLst/>
              </a:prstGeom>
              <a:noFill/>
            </p:spPr>
            <p:txBody>
              <a:bodyPr wrap="none" rtlCol="0">
                <a:spAutoFit/>
              </a:bodyPr>
              <a:lstStyle/>
              <a:p>
                <a:pPr algn="ctr"/>
                <a:r>
                  <a:rPr lang="en-US" sz="1800" dirty="0" err="1" smtClean="0"/>
                  <a:t>Minto</a:t>
                </a:r>
                <a:endParaRPr lang="en-US" sz="1800" dirty="0"/>
              </a:p>
              <a:p>
                <a:pPr algn="ctr"/>
                <a:r>
                  <a:rPr lang="en-US" sz="1800" dirty="0" smtClean="0"/>
                  <a:t>Dam</a:t>
                </a:r>
              </a:p>
            </p:txBody>
          </p:sp>
          <p:sp>
            <p:nvSpPr>
              <p:cNvPr id="60" name="TextBox 59"/>
              <p:cNvSpPr txBox="1"/>
              <p:nvPr/>
            </p:nvSpPr>
            <p:spPr>
              <a:xfrm>
                <a:off x="4114800" y="2257425"/>
                <a:ext cx="2364750" cy="369332"/>
              </a:xfrm>
              <a:prstGeom prst="rect">
                <a:avLst/>
              </a:prstGeom>
              <a:noFill/>
            </p:spPr>
            <p:txBody>
              <a:bodyPr wrap="none" rtlCol="0">
                <a:spAutoFit/>
              </a:bodyPr>
              <a:lstStyle/>
              <a:p>
                <a:r>
                  <a:rPr lang="en-US" sz="1800" dirty="0" smtClean="0"/>
                  <a:t>Willamette Falls Dam</a:t>
                </a:r>
                <a:endParaRPr lang="en-US" sz="1800" dirty="0"/>
              </a:p>
            </p:txBody>
          </p:sp>
        </p:grpSp>
        <p:sp>
          <p:nvSpPr>
            <p:cNvPr id="68" name="Oval 67"/>
            <p:cNvSpPr>
              <a:spLocks noChangeAspect="1"/>
            </p:cNvSpPr>
            <p:nvPr/>
          </p:nvSpPr>
          <p:spPr bwMode="auto">
            <a:xfrm>
              <a:off x="5719599" y="3718560"/>
              <a:ext cx="90651" cy="91440"/>
            </a:xfrm>
            <a:prstGeom prst="ellipse">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69" name="Oval 68"/>
            <p:cNvSpPr>
              <a:spLocks noChangeAspect="1"/>
            </p:cNvSpPr>
            <p:nvPr/>
          </p:nvSpPr>
          <p:spPr bwMode="auto">
            <a:xfrm>
              <a:off x="5719599" y="3451860"/>
              <a:ext cx="90651" cy="91440"/>
            </a:xfrm>
            <a:prstGeom prst="ellipse">
              <a:avLst/>
            </a:prstGeom>
            <a:solidFill>
              <a:srgbClr val="FF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pSp>
      <p:grpSp>
        <p:nvGrpSpPr>
          <p:cNvPr id="45" name="Group 44"/>
          <p:cNvGrpSpPr/>
          <p:nvPr/>
        </p:nvGrpSpPr>
        <p:grpSpPr>
          <a:xfrm>
            <a:off x="-9525" y="-1"/>
            <a:ext cx="9162288" cy="458114"/>
            <a:chOff x="-9525" y="-1"/>
            <a:chExt cx="9162288" cy="458114"/>
          </a:xfrm>
        </p:grpSpPr>
        <p:sp>
          <p:nvSpPr>
            <p:cNvPr id="46" name="Rectangle 45"/>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47" name="TextBox 46"/>
            <p:cNvSpPr txBox="1"/>
            <p:nvPr/>
          </p:nvSpPr>
          <p:spPr>
            <a:xfrm>
              <a:off x="16630" y="30718"/>
              <a:ext cx="2808782" cy="400110"/>
            </a:xfrm>
            <a:prstGeom prst="rect">
              <a:avLst/>
            </a:prstGeom>
            <a:solidFill>
              <a:srgbClr val="FFC000"/>
            </a:solidFill>
          </p:spPr>
          <p:txBody>
            <a:bodyPr wrap="none" rtlCol="0">
              <a:spAutoFit/>
            </a:bodyPr>
            <a:lstStyle/>
            <a:p>
              <a:r>
                <a:rPr lang="en-US" sz="2000" b="1" dirty="0" smtClean="0"/>
                <a:t>Background/Methods</a:t>
              </a:r>
              <a:endParaRPr lang="en-US" sz="2000" b="1" dirty="0"/>
            </a:p>
          </p:txBody>
        </p:sp>
        <p:sp>
          <p:nvSpPr>
            <p:cNvPr id="48" name="TextBox 47"/>
            <p:cNvSpPr txBox="1"/>
            <p:nvPr/>
          </p:nvSpPr>
          <p:spPr>
            <a:xfrm>
              <a:off x="4010025" y="38100"/>
              <a:ext cx="1111202" cy="400110"/>
            </a:xfrm>
            <a:prstGeom prst="rect">
              <a:avLst/>
            </a:prstGeom>
            <a:noFill/>
          </p:spPr>
          <p:txBody>
            <a:bodyPr wrap="none" rtlCol="0">
              <a:spAutoFit/>
            </a:bodyPr>
            <a:lstStyle/>
            <a:p>
              <a:r>
                <a:rPr lang="en-US" sz="2000" b="1" dirty="0" smtClean="0">
                  <a:solidFill>
                    <a:schemeClr val="bg1">
                      <a:lumMod val="75000"/>
                    </a:schemeClr>
                  </a:solidFill>
                </a:rPr>
                <a:t>Results</a:t>
              </a:r>
              <a:endParaRPr lang="en-US" sz="2000" b="1" dirty="0">
                <a:solidFill>
                  <a:schemeClr val="bg1">
                    <a:lumMod val="75000"/>
                  </a:schemeClr>
                </a:solidFill>
              </a:endParaRPr>
            </a:p>
          </p:txBody>
        </p:sp>
        <p:sp>
          <p:nvSpPr>
            <p:cNvPr id="49" name="TextBox 48"/>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Tree>
    <p:extLst>
      <p:ext uri="{BB962C8B-B14F-4D97-AF65-F5344CB8AC3E}">
        <p14:creationId xmlns:p14="http://schemas.microsoft.com/office/powerpoint/2010/main" xmlns="" val="2228702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10255" t="23889" r="5398" b="27222"/>
          <a:stretch/>
        </p:blipFill>
        <p:spPr>
          <a:xfrm>
            <a:off x="1066800" y="1066800"/>
            <a:ext cx="6822672" cy="5120640"/>
          </a:xfrm>
          <a:prstGeom prst="rect">
            <a:avLst/>
          </a:prstGeom>
        </p:spPr>
      </p:pic>
      <p:grpSp>
        <p:nvGrpSpPr>
          <p:cNvPr id="22" name="Group 21"/>
          <p:cNvGrpSpPr/>
          <p:nvPr/>
        </p:nvGrpSpPr>
        <p:grpSpPr>
          <a:xfrm>
            <a:off x="838201" y="1644660"/>
            <a:ext cx="6934199" cy="4775190"/>
            <a:chOff x="838201" y="1568460"/>
            <a:chExt cx="6934199" cy="4775190"/>
          </a:xfrm>
        </p:grpSpPr>
        <p:grpSp>
          <p:nvGrpSpPr>
            <p:cNvPr id="7" name="Group 6"/>
            <p:cNvGrpSpPr/>
            <p:nvPr/>
          </p:nvGrpSpPr>
          <p:grpSpPr>
            <a:xfrm>
              <a:off x="838201" y="1568460"/>
              <a:ext cx="4559260" cy="4775190"/>
              <a:chOff x="838201" y="1701810"/>
              <a:chExt cx="4559260" cy="4775190"/>
            </a:xfrm>
          </p:grpSpPr>
          <p:sp>
            <p:nvSpPr>
              <p:cNvPr id="15" name="TextBox 14"/>
              <p:cNvSpPr txBox="1"/>
              <p:nvPr/>
            </p:nvSpPr>
            <p:spPr>
              <a:xfrm>
                <a:off x="3733800" y="6107668"/>
                <a:ext cx="1663661" cy="369332"/>
              </a:xfrm>
              <a:prstGeom prst="rect">
                <a:avLst/>
              </a:prstGeom>
              <a:noFill/>
            </p:spPr>
            <p:txBody>
              <a:bodyPr wrap="none" rtlCol="0">
                <a:spAutoFit/>
              </a:bodyPr>
              <a:lstStyle/>
              <a:p>
                <a:r>
                  <a:rPr lang="en-US" sz="1800" dirty="0" smtClean="0"/>
                  <a:t>Travel time (d)</a:t>
                </a:r>
                <a:endParaRPr lang="en-US" sz="1800" dirty="0"/>
              </a:p>
            </p:txBody>
          </p:sp>
          <p:sp>
            <p:nvSpPr>
              <p:cNvPr id="16" name="TextBox 15"/>
              <p:cNvSpPr txBox="1"/>
              <p:nvPr/>
            </p:nvSpPr>
            <p:spPr>
              <a:xfrm rot="16200000">
                <a:off x="-736589" y="3276600"/>
                <a:ext cx="3518912" cy="369332"/>
              </a:xfrm>
              <a:prstGeom prst="rect">
                <a:avLst/>
              </a:prstGeom>
              <a:noFill/>
            </p:spPr>
            <p:txBody>
              <a:bodyPr wrap="none" rtlCol="0">
                <a:spAutoFit/>
              </a:bodyPr>
              <a:lstStyle/>
              <a:p>
                <a:r>
                  <a:rPr lang="en-US" sz="1800" dirty="0" smtClean="0"/>
                  <a:t>Proportion of fish in dam forebay</a:t>
                </a:r>
                <a:endParaRPr lang="en-US" sz="1800" dirty="0"/>
              </a:p>
            </p:txBody>
          </p:sp>
        </p:grpSp>
        <p:sp>
          <p:nvSpPr>
            <p:cNvPr id="8" name="TextBox 7"/>
            <p:cNvSpPr txBox="1"/>
            <p:nvPr/>
          </p:nvSpPr>
          <p:spPr>
            <a:xfrm>
              <a:off x="4303866" y="4583668"/>
              <a:ext cx="2249334" cy="369332"/>
            </a:xfrm>
            <a:prstGeom prst="rect">
              <a:avLst/>
            </a:prstGeom>
            <a:noFill/>
          </p:spPr>
          <p:txBody>
            <a:bodyPr wrap="none" rtlCol="0">
              <a:spAutoFit/>
            </a:bodyPr>
            <a:lstStyle/>
            <a:p>
              <a:r>
                <a:rPr lang="en-US" sz="1800" dirty="0" smtClean="0"/>
                <a:t>September releases</a:t>
              </a:r>
              <a:endParaRPr lang="en-US" sz="1800" dirty="0"/>
            </a:p>
          </p:txBody>
        </p:sp>
        <p:sp>
          <p:nvSpPr>
            <p:cNvPr id="26" name="TextBox 25"/>
            <p:cNvSpPr txBox="1"/>
            <p:nvPr/>
          </p:nvSpPr>
          <p:spPr>
            <a:xfrm>
              <a:off x="5982581" y="2678668"/>
              <a:ext cx="1789819" cy="369332"/>
            </a:xfrm>
            <a:prstGeom prst="rect">
              <a:avLst/>
            </a:prstGeom>
            <a:noFill/>
          </p:spPr>
          <p:txBody>
            <a:bodyPr wrap="square" rtlCol="0">
              <a:spAutoFit/>
            </a:bodyPr>
            <a:lstStyle/>
            <a:p>
              <a:r>
                <a:rPr lang="en-US" sz="1800" dirty="0" smtClean="0"/>
                <a:t>August release</a:t>
              </a:r>
              <a:endParaRPr lang="en-US" sz="1800" dirty="0"/>
            </a:p>
          </p:txBody>
        </p:sp>
      </p:grpSp>
      <p:sp>
        <p:nvSpPr>
          <p:cNvPr id="4098" name="Title 1"/>
          <p:cNvSpPr>
            <a:spLocks noGrp="1"/>
          </p:cNvSpPr>
          <p:nvPr>
            <p:ph type="title"/>
          </p:nvPr>
        </p:nvSpPr>
        <p:spPr bwMode="auto">
          <a:xfrm>
            <a:off x="457200" y="5334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t>Travel Time in Detroit Reservoir</a:t>
            </a:r>
          </a:p>
        </p:txBody>
      </p:sp>
      <p:sp>
        <p:nvSpPr>
          <p:cNvPr id="23" name="TextBox 22"/>
          <p:cNvSpPr txBox="1"/>
          <p:nvPr/>
        </p:nvSpPr>
        <p:spPr>
          <a:xfrm>
            <a:off x="1905000" y="4317593"/>
            <a:ext cx="4572000" cy="1092607"/>
          </a:xfrm>
          <a:prstGeom prst="rect">
            <a:avLst/>
          </a:prstGeom>
          <a:solidFill>
            <a:schemeClr val="bg1"/>
          </a:solidFill>
          <a:ln>
            <a:solidFill>
              <a:schemeClr val="tx1"/>
            </a:solidFill>
          </a:ln>
        </p:spPr>
        <p:txBody>
          <a:bodyPr wrap="square" rtlCol="0">
            <a:spAutoFit/>
          </a:bodyPr>
          <a:lstStyle/>
          <a:p>
            <a:pPr marL="342900" indent="-342900">
              <a:spcAft>
                <a:spcPts val="600"/>
              </a:spcAft>
              <a:buFont typeface="Wingdings" panose="05000000000000000000" pitchFamily="2" charset="2"/>
              <a:buChar char="Ø"/>
            </a:pPr>
            <a:r>
              <a:rPr lang="en-US" sz="2000" b="1" dirty="0" smtClean="0"/>
              <a:t>44 of 997 fish (4.4%) passed dam</a:t>
            </a:r>
          </a:p>
          <a:p>
            <a:pPr marL="342900" indent="-342900">
              <a:buFont typeface="Wingdings" panose="05000000000000000000" pitchFamily="2" charset="2"/>
              <a:buChar char="Ø"/>
            </a:pPr>
            <a:r>
              <a:rPr lang="en-US" sz="2000" b="1" dirty="0" smtClean="0"/>
              <a:t>Dam passage survival not estimated</a:t>
            </a:r>
          </a:p>
        </p:txBody>
      </p:sp>
      <p:grpSp>
        <p:nvGrpSpPr>
          <p:cNvPr id="20" name="Group 19"/>
          <p:cNvGrpSpPr/>
          <p:nvPr/>
        </p:nvGrpSpPr>
        <p:grpSpPr>
          <a:xfrm>
            <a:off x="-9525" y="-1"/>
            <a:ext cx="9162288" cy="458114"/>
            <a:chOff x="-9525" y="-1"/>
            <a:chExt cx="9162288" cy="458114"/>
          </a:xfrm>
        </p:grpSpPr>
        <p:sp>
          <p:nvSpPr>
            <p:cNvPr id="24" name="Rectangle 23"/>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25" name="TextBox 24"/>
            <p:cNvSpPr txBox="1"/>
            <p:nvPr/>
          </p:nvSpPr>
          <p:spPr>
            <a:xfrm>
              <a:off x="16630" y="30718"/>
              <a:ext cx="2808782" cy="400110"/>
            </a:xfrm>
            <a:prstGeom prst="rect">
              <a:avLst/>
            </a:prstGeom>
            <a:solidFill>
              <a:srgbClr val="800000"/>
            </a:solidFill>
          </p:spPr>
          <p:txBody>
            <a:bodyPr wrap="none" rtlCol="0">
              <a:spAutoFit/>
            </a:bodyPr>
            <a:lstStyle/>
            <a:p>
              <a:r>
                <a:rPr lang="en-US" sz="2000" b="1" dirty="0" smtClean="0">
                  <a:solidFill>
                    <a:schemeClr val="bg1">
                      <a:lumMod val="85000"/>
                    </a:schemeClr>
                  </a:solidFill>
                </a:rPr>
                <a:t>Background/Methods</a:t>
              </a:r>
              <a:endParaRPr lang="en-US" sz="2000" b="1" dirty="0">
                <a:solidFill>
                  <a:schemeClr val="bg1">
                    <a:lumMod val="85000"/>
                  </a:schemeClr>
                </a:solidFill>
              </a:endParaRPr>
            </a:p>
          </p:txBody>
        </p:sp>
        <p:sp>
          <p:nvSpPr>
            <p:cNvPr id="28" name="TextBox 27"/>
            <p:cNvSpPr txBox="1"/>
            <p:nvPr/>
          </p:nvSpPr>
          <p:spPr>
            <a:xfrm>
              <a:off x="4010025" y="28575"/>
              <a:ext cx="1111202" cy="400110"/>
            </a:xfrm>
            <a:prstGeom prst="rect">
              <a:avLst/>
            </a:prstGeom>
            <a:solidFill>
              <a:srgbClr val="FFC000"/>
            </a:solidFill>
          </p:spPr>
          <p:txBody>
            <a:bodyPr wrap="none" rtlCol="0">
              <a:spAutoFit/>
            </a:bodyPr>
            <a:lstStyle/>
            <a:p>
              <a:r>
                <a:rPr lang="en-US" sz="2000" b="1" dirty="0" smtClean="0"/>
                <a:t>Results</a:t>
              </a:r>
              <a:endParaRPr lang="en-US" sz="2000" b="1" dirty="0"/>
            </a:p>
          </p:txBody>
        </p:sp>
        <p:sp>
          <p:nvSpPr>
            <p:cNvPr id="29" name="TextBox 28"/>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Tree>
    <p:extLst>
      <p:ext uri="{BB962C8B-B14F-4D97-AF65-F5344CB8AC3E}">
        <p14:creationId xmlns:p14="http://schemas.microsoft.com/office/powerpoint/2010/main" xmlns="" val="7360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4572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t>Spill and Near Dam Detections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t="33889" b="33056"/>
          <a:stretch/>
        </p:blipFill>
        <p:spPr>
          <a:xfrm>
            <a:off x="685800" y="1742020"/>
            <a:ext cx="7690475" cy="3287180"/>
          </a:xfrm>
          <a:prstGeom prst="rect">
            <a:avLst/>
          </a:prstGeom>
        </p:spPr>
      </p:pic>
      <p:cxnSp>
        <p:nvCxnSpPr>
          <p:cNvPr id="6" name="Straight Connector 5"/>
          <p:cNvCxnSpPr/>
          <p:nvPr/>
        </p:nvCxnSpPr>
        <p:spPr bwMode="auto">
          <a:xfrm>
            <a:off x="1619250" y="5029200"/>
            <a:ext cx="27432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8" name="TextBox 7"/>
          <p:cNvSpPr txBox="1"/>
          <p:nvPr/>
        </p:nvSpPr>
        <p:spPr>
          <a:xfrm>
            <a:off x="2185952" y="5029200"/>
            <a:ext cx="1776448" cy="707886"/>
          </a:xfrm>
          <a:prstGeom prst="rect">
            <a:avLst/>
          </a:prstGeom>
          <a:noFill/>
        </p:spPr>
        <p:txBody>
          <a:bodyPr wrap="none" rtlCol="0">
            <a:spAutoFit/>
          </a:bodyPr>
          <a:lstStyle/>
          <a:p>
            <a:pPr algn="ctr"/>
            <a:r>
              <a:rPr lang="en-US" sz="2000" b="1" dirty="0" smtClean="0"/>
              <a:t>15 </a:t>
            </a:r>
            <a:r>
              <a:rPr lang="en-US" sz="2000" b="1" dirty="0" err="1" smtClean="0"/>
              <a:t>hrs</a:t>
            </a:r>
            <a:r>
              <a:rPr lang="en-US" sz="2000" b="1" dirty="0" smtClean="0"/>
              <a:t>/day</a:t>
            </a:r>
          </a:p>
          <a:p>
            <a:pPr algn="ctr"/>
            <a:r>
              <a:rPr lang="en-US" sz="2000" dirty="0" smtClean="0"/>
              <a:t>(3 pm – 6 am)</a:t>
            </a:r>
            <a:endParaRPr lang="en-US" sz="2000" dirty="0"/>
          </a:p>
        </p:txBody>
      </p:sp>
      <p:cxnSp>
        <p:nvCxnSpPr>
          <p:cNvPr id="18" name="Straight Connector 17"/>
          <p:cNvCxnSpPr/>
          <p:nvPr/>
        </p:nvCxnSpPr>
        <p:spPr bwMode="auto">
          <a:xfrm>
            <a:off x="4438650" y="5029200"/>
            <a:ext cx="28194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9" name="TextBox 18"/>
          <p:cNvSpPr txBox="1"/>
          <p:nvPr/>
        </p:nvSpPr>
        <p:spPr>
          <a:xfrm>
            <a:off x="5105400" y="5029200"/>
            <a:ext cx="1776448" cy="1015663"/>
          </a:xfrm>
          <a:prstGeom prst="rect">
            <a:avLst/>
          </a:prstGeom>
          <a:noFill/>
        </p:spPr>
        <p:txBody>
          <a:bodyPr wrap="none" rtlCol="0">
            <a:spAutoFit/>
          </a:bodyPr>
          <a:lstStyle/>
          <a:p>
            <a:pPr algn="ctr"/>
            <a:r>
              <a:rPr lang="en-US" sz="2000" b="1" dirty="0" smtClean="0"/>
              <a:t>5 </a:t>
            </a:r>
            <a:r>
              <a:rPr lang="en-US" sz="2000" b="1" dirty="0" err="1" smtClean="0"/>
              <a:t>hrs</a:t>
            </a:r>
            <a:r>
              <a:rPr lang="en-US" sz="2000" b="1" dirty="0" smtClean="0"/>
              <a:t>/day</a:t>
            </a:r>
          </a:p>
          <a:p>
            <a:pPr algn="ctr"/>
            <a:r>
              <a:rPr lang="en-US" sz="2000" dirty="0" smtClean="0"/>
              <a:t>(5 </a:t>
            </a:r>
            <a:r>
              <a:rPr lang="en-US" sz="2000" dirty="0"/>
              <a:t>pm – </a:t>
            </a:r>
            <a:r>
              <a:rPr lang="en-US" sz="2000" dirty="0" smtClean="0"/>
              <a:t>9 pm</a:t>
            </a:r>
            <a:r>
              <a:rPr lang="en-US" sz="2000" dirty="0"/>
              <a:t>)</a:t>
            </a:r>
          </a:p>
          <a:p>
            <a:pPr algn="ctr"/>
            <a:endParaRPr lang="en-US" sz="2000" b="1" dirty="0"/>
          </a:p>
        </p:txBody>
      </p:sp>
      <p:grpSp>
        <p:nvGrpSpPr>
          <p:cNvPr id="14" name="Group 13"/>
          <p:cNvGrpSpPr/>
          <p:nvPr/>
        </p:nvGrpSpPr>
        <p:grpSpPr>
          <a:xfrm>
            <a:off x="3390900" y="1781175"/>
            <a:ext cx="3086099" cy="1666282"/>
            <a:chOff x="3390900" y="1781175"/>
            <a:chExt cx="3086099" cy="1666282"/>
          </a:xfrm>
        </p:grpSpPr>
        <p:sp>
          <p:nvSpPr>
            <p:cNvPr id="10" name="Right Brace 9"/>
            <p:cNvSpPr/>
            <p:nvPr/>
          </p:nvSpPr>
          <p:spPr bwMode="auto">
            <a:xfrm rot="16200000">
              <a:off x="3756389" y="3068802"/>
              <a:ext cx="170856" cy="586454"/>
            </a:xfrm>
            <a:prstGeom prst="rightBrac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3390900" y="2729925"/>
              <a:ext cx="889988" cy="584775"/>
            </a:xfrm>
            <a:prstGeom prst="rect">
              <a:avLst/>
            </a:prstGeom>
            <a:noFill/>
          </p:spPr>
          <p:txBody>
            <a:bodyPr wrap="none" rtlCol="0">
              <a:spAutoFit/>
            </a:bodyPr>
            <a:lstStyle/>
            <a:p>
              <a:pPr algn="ctr"/>
              <a:r>
                <a:rPr lang="en-US" sz="1600" b="1" dirty="0" smtClean="0"/>
                <a:t>4 fish</a:t>
              </a:r>
            </a:p>
            <a:p>
              <a:pPr algn="ctr"/>
              <a:r>
                <a:rPr lang="en-US" sz="1600" b="1" dirty="0" smtClean="0"/>
                <a:t>passed</a:t>
              </a:r>
              <a:endParaRPr lang="en-US" sz="1600" b="1" dirty="0"/>
            </a:p>
          </p:txBody>
        </p:sp>
        <p:sp>
          <p:nvSpPr>
            <p:cNvPr id="23" name="Right Brace 22"/>
            <p:cNvSpPr/>
            <p:nvPr/>
          </p:nvSpPr>
          <p:spPr bwMode="auto">
            <a:xfrm rot="16200000">
              <a:off x="5739108" y="1795167"/>
              <a:ext cx="170857" cy="1304925"/>
            </a:xfrm>
            <a:prstGeom prst="rightBrac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5381625" y="1781175"/>
              <a:ext cx="889988" cy="584775"/>
            </a:xfrm>
            <a:prstGeom prst="rect">
              <a:avLst/>
            </a:prstGeom>
            <a:solidFill>
              <a:schemeClr val="bg1"/>
            </a:solidFill>
          </p:spPr>
          <p:txBody>
            <a:bodyPr wrap="none" rtlCol="0">
              <a:spAutoFit/>
            </a:bodyPr>
            <a:lstStyle/>
            <a:p>
              <a:pPr algn="ctr"/>
              <a:r>
                <a:rPr lang="en-US" sz="1600" b="1" dirty="0" smtClean="0"/>
                <a:t>10 fish</a:t>
              </a:r>
            </a:p>
            <a:p>
              <a:pPr algn="ctr"/>
              <a:r>
                <a:rPr lang="en-US" sz="1600" b="1" dirty="0" smtClean="0"/>
                <a:t>passed</a:t>
              </a:r>
              <a:endParaRPr lang="en-US" sz="1600" b="1" dirty="0"/>
            </a:p>
          </p:txBody>
        </p:sp>
      </p:grpSp>
      <p:sp>
        <p:nvSpPr>
          <p:cNvPr id="15" name="TextBox 14"/>
          <p:cNvSpPr txBox="1"/>
          <p:nvPr/>
        </p:nvSpPr>
        <p:spPr>
          <a:xfrm rot="16200000">
            <a:off x="6932713" y="3217276"/>
            <a:ext cx="2779928" cy="307777"/>
          </a:xfrm>
          <a:prstGeom prst="rect">
            <a:avLst/>
          </a:prstGeom>
          <a:solidFill>
            <a:schemeClr val="bg1"/>
          </a:solidFill>
        </p:spPr>
        <p:txBody>
          <a:bodyPr wrap="none" rtlCol="0">
            <a:spAutoFit/>
          </a:bodyPr>
          <a:lstStyle/>
          <a:p>
            <a:r>
              <a:rPr lang="en-US" sz="1400" dirty="0" smtClean="0"/>
              <a:t>Number of tagged fish in forebay</a:t>
            </a:r>
            <a:endParaRPr lang="en-US" sz="1400" dirty="0"/>
          </a:p>
        </p:txBody>
      </p:sp>
      <p:sp>
        <p:nvSpPr>
          <p:cNvPr id="27" name="TextBox 26"/>
          <p:cNvSpPr txBox="1"/>
          <p:nvPr/>
        </p:nvSpPr>
        <p:spPr>
          <a:xfrm rot="16200000">
            <a:off x="-559800" y="3274427"/>
            <a:ext cx="3084729" cy="307777"/>
          </a:xfrm>
          <a:prstGeom prst="rect">
            <a:avLst/>
          </a:prstGeom>
          <a:solidFill>
            <a:schemeClr val="bg1"/>
          </a:solidFill>
        </p:spPr>
        <p:txBody>
          <a:bodyPr wrap="square" rtlCol="0">
            <a:spAutoFit/>
          </a:bodyPr>
          <a:lstStyle/>
          <a:p>
            <a:pPr algn="ctr"/>
            <a:r>
              <a:rPr lang="en-US" sz="1400" dirty="0" smtClean="0"/>
              <a:t>Spillway discharge (ft</a:t>
            </a:r>
            <a:r>
              <a:rPr lang="en-US" sz="1400" baseline="30000" dirty="0" smtClean="0"/>
              <a:t>3</a:t>
            </a:r>
            <a:r>
              <a:rPr lang="en-US" sz="1400" dirty="0" smtClean="0"/>
              <a:t>/sec)</a:t>
            </a:r>
            <a:endParaRPr lang="en-US" sz="1400" dirty="0"/>
          </a:p>
        </p:txBody>
      </p:sp>
      <p:grpSp>
        <p:nvGrpSpPr>
          <p:cNvPr id="21" name="Group 20"/>
          <p:cNvGrpSpPr/>
          <p:nvPr/>
        </p:nvGrpSpPr>
        <p:grpSpPr>
          <a:xfrm>
            <a:off x="-9525" y="-1"/>
            <a:ext cx="9162288" cy="458114"/>
            <a:chOff x="-9525" y="-1"/>
            <a:chExt cx="9162288" cy="458114"/>
          </a:xfrm>
        </p:grpSpPr>
        <p:sp>
          <p:nvSpPr>
            <p:cNvPr id="22" name="Rectangle 21"/>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29" name="TextBox 28"/>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
        <p:nvSpPr>
          <p:cNvPr id="30" name="TextBox 29"/>
          <p:cNvSpPr txBox="1"/>
          <p:nvPr/>
        </p:nvSpPr>
        <p:spPr>
          <a:xfrm>
            <a:off x="16630" y="30718"/>
            <a:ext cx="2808782" cy="400110"/>
          </a:xfrm>
          <a:prstGeom prst="rect">
            <a:avLst/>
          </a:prstGeom>
          <a:solidFill>
            <a:srgbClr val="800000"/>
          </a:solidFill>
        </p:spPr>
        <p:txBody>
          <a:bodyPr wrap="none" rtlCol="0">
            <a:spAutoFit/>
          </a:bodyPr>
          <a:lstStyle/>
          <a:p>
            <a:r>
              <a:rPr lang="en-US" sz="2000" b="1" dirty="0" smtClean="0">
                <a:solidFill>
                  <a:schemeClr val="bg1">
                    <a:lumMod val="85000"/>
                  </a:schemeClr>
                </a:solidFill>
              </a:rPr>
              <a:t>Background/Methods</a:t>
            </a:r>
            <a:endParaRPr lang="en-US" sz="2000" b="1" dirty="0">
              <a:solidFill>
                <a:schemeClr val="bg1">
                  <a:lumMod val="85000"/>
                </a:schemeClr>
              </a:solidFill>
            </a:endParaRPr>
          </a:p>
        </p:txBody>
      </p:sp>
      <p:sp>
        <p:nvSpPr>
          <p:cNvPr id="31" name="TextBox 30"/>
          <p:cNvSpPr txBox="1"/>
          <p:nvPr/>
        </p:nvSpPr>
        <p:spPr>
          <a:xfrm>
            <a:off x="4010025" y="28575"/>
            <a:ext cx="1111202" cy="400110"/>
          </a:xfrm>
          <a:prstGeom prst="rect">
            <a:avLst/>
          </a:prstGeom>
          <a:solidFill>
            <a:srgbClr val="FFC000"/>
          </a:solidFill>
        </p:spPr>
        <p:txBody>
          <a:bodyPr wrap="none" rtlCol="0">
            <a:spAutoFit/>
          </a:bodyPr>
          <a:lstStyle/>
          <a:p>
            <a:r>
              <a:rPr lang="en-US" sz="2000" b="1" dirty="0" smtClean="0"/>
              <a:t>Results</a:t>
            </a:r>
            <a:endParaRPr lang="en-US" sz="2000" b="1" dirty="0"/>
          </a:p>
        </p:txBody>
      </p:sp>
    </p:spTree>
    <p:extLst>
      <p:ext uri="{BB962C8B-B14F-4D97-AF65-F5344CB8AC3E}">
        <p14:creationId xmlns:p14="http://schemas.microsoft.com/office/powerpoint/2010/main" xmlns="" val="363882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4572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t>Spill and Near Dam Detections</a:t>
            </a:r>
          </a:p>
        </p:txBody>
      </p:sp>
      <p:grpSp>
        <p:nvGrpSpPr>
          <p:cNvPr id="3" name="Group 2"/>
          <p:cNvGrpSpPr/>
          <p:nvPr/>
        </p:nvGrpSpPr>
        <p:grpSpPr>
          <a:xfrm>
            <a:off x="1524000" y="985838"/>
            <a:ext cx="5257800" cy="5872162"/>
            <a:chOff x="1771650" y="985838"/>
            <a:chExt cx="5257800" cy="5872162"/>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t="1111" b="7639"/>
            <a:stretch/>
          </p:blipFill>
          <p:spPr>
            <a:xfrm>
              <a:off x="1905000" y="985838"/>
              <a:ext cx="4969711" cy="5872162"/>
            </a:xfrm>
            <a:prstGeom prst="rect">
              <a:avLst/>
            </a:prstGeom>
          </p:spPr>
        </p:pic>
        <p:sp>
          <p:nvSpPr>
            <p:cNvPr id="14" name="TextBox 13"/>
            <p:cNvSpPr txBox="1"/>
            <p:nvPr/>
          </p:nvSpPr>
          <p:spPr>
            <a:xfrm rot="16200000">
              <a:off x="383174" y="3485347"/>
              <a:ext cx="3084729" cy="307777"/>
            </a:xfrm>
            <a:prstGeom prst="rect">
              <a:avLst/>
            </a:prstGeom>
            <a:solidFill>
              <a:schemeClr val="bg1"/>
            </a:solidFill>
          </p:spPr>
          <p:txBody>
            <a:bodyPr wrap="square" rtlCol="0">
              <a:spAutoFit/>
            </a:bodyPr>
            <a:lstStyle/>
            <a:p>
              <a:pPr algn="ctr"/>
              <a:r>
                <a:rPr lang="en-US" sz="1400" dirty="0" smtClean="0"/>
                <a:t>Spillway discharge (ft</a:t>
              </a:r>
              <a:r>
                <a:rPr lang="en-US" sz="1400" baseline="30000" dirty="0" smtClean="0"/>
                <a:t>3</a:t>
              </a:r>
              <a:r>
                <a:rPr lang="en-US" sz="1400" dirty="0" smtClean="0"/>
                <a:t>/sec)</a:t>
              </a:r>
              <a:endParaRPr lang="en-US" sz="1400" dirty="0"/>
            </a:p>
          </p:txBody>
        </p:sp>
        <p:sp>
          <p:nvSpPr>
            <p:cNvPr id="15" name="TextBox 14"/>
            <p:cNvSpPr txBox="1"/>
            <p:nvPr/>
          </p:nvSpPr>
          <p:spPr>
            <a:xfrm rot="16200000">
              <a:off x="5333197" y="3561547"/>
              <a:ext cx="3084729" cy="307777"/>
            </a:xfrm>
            <a:prstGeom prst="rect">
              <a:avLst/>
            </a:prstGeom>
            <a:solidFill>
              <a:schemeClr val="bg1"/>
            </a:solidFill>
          </p:spPr>
          <p:txBody>
            <a:bodyPr wrap="square" rtlCol="0">
              <a:spAutoFit/>
            </a:bodyPr>
            <a:lstStyle/>
            <a:p>
              <a:pPr algn="ctr"/>
              <a:r>
                <a:rPr lang="en-US" sz="1400" dirty="0" smtClean="0"/>
                <a:t>Percent of fish in forebay</a:t>
              </a:r>
              <a:endParaRPr lang="en-US" sz="1400" dirty="0"/>
            </a:p>
          </p:txBody>
        </p:sp>
      </p:grpSp>
      <p:grpSp>
        <p:nvGrpSpPr>
          <p:cNvPr id="5" name="Group 4"/>
          <p:cNvGrpSpPr/>
          <p:nvPr/>
        </p:nvGrpSpPr>
        <p:grpSpPr>
          <a:xfrm>
            <a:off x="6553200" y="1057870"/>
            <a:ext cx="2547492" cy="4885730"/>
            <a:chOff x="6619840" y="986135"/>
            <a:chExt cx="2547492" cy="4885730"/>
          </a:xfrm>
        </p:grpSpPr>
        <p:sp>
          <p:nvSpPr>
            <p:cNvPr id="4" name="TextBox 3"/>
            <p:cNvSpPr txBox="1"/>
            <p:nvPr/>
          </p:nvSpPr>
          <p:spPr>
            <a:xfrm>
              <a:off x="7419019" y="1600200"/>
              <a:ext cx="886781" cy="461665"/>
            </a:xfrm>
            <a:prstGeom prst="rect">
              <a:avLst/>
            </a:prstGeom>
            <a:noFill/>
          </p:spPr>
          <p:txBody>
            <a:bodyPr wrap="none" rtlCol="0">
              <a:spAutoFit/>
            </a:bodyPr>
            <a:lstStyle/>
            <a:p>
              <a:r>
                <a:rPr lang="en-US" sz="2400" b="1" dirty="0" smtClean="0"/>
                <a:t>1.5%</a:t>
              </a:r>
              <a:endParaRPr lang="en-US" sz="2400" b="1" dirty="0"/>
            </a:p>
          </p:txBody>
        </p:sp>
        <p:sp>
          <p:nvSpPr>
            <p:cNvPr id="13" name="TextBox 12"/>
            <p:cNvSpPr txBox="1"/>
            <p:nvPr/>
          </p:nvSpPr>
          <p:spPr>
            <a:xfrm>
              <a:off x="7451916" y="5410200"/>
              <a:ext cx="886781" cy="461665"/>
            </a:xfrm>
            <a:prstGeom prst="rect">
              <a:avLst/>
            </a:prstGeom>
            <a:noFill/>
          </p:spPr>
          <p:txBody>
            <a:bodyPr wrap="none" rtlCol="0">
              <a:spAutoFit/>
            </a:bodyPr>
            <a:lstStyle/>
            <a:p>
              <a:r>
                <a:rPr lang="en-US" sz="2400" b="1" dirty="0" smtClean="0"/>
                <a:t>6.0</a:t>
              </a:r>
              <a:r>
                <a:rPr lang="en-US" sz="2400" b="1" dirty="0"/>
                <a:t>%</a:t>
              </a:r>
            </a:p>
          </p:txBody>
        </p:sp>
        <p:sp>
          <p:nvSpPr>
            <p:cNvPr id="16" name="TextBox 15"/>
            <p:cNvSpPr txBox="1"/>
            <p:nvPr/>
          </p:nvSpPr>
          <p:spPr>
            <a:xfrm>
              <a:off x="6619840" y="986135"/>
              <a:ext cx="2547492" cy="461665"/>
            </a:xfrm>
            <a:prstGeom prst="rect">
              <a:avLst/>
            </a:prstGeom>
            <a:noFill/>
          </p:spPr>
          <p:txBody>
            <a:bodyPr wrap="none" rtlCol="0">
              <a:spAutoFit/>
            </a:bodyPr>
            <a:lstStyle/>
            <a:p>
              <a:pPr algn="ctr"/>
              <a:r>
                <a:rPr lang="en-US" sz="2400" b="1" u="sng" dirty="0" smtClean="0"/>
                <a:t>% Dam Passage</a:t>
              </a:r>
              <a:endParaRPr lang="en-US" sz="2400" b="1" u="sng" dirty="0"/>
            </a:p>
          </p:txBody>
        </p:sp>
        <p:sp>
          <p:nvSpPr>
            <p:cNvPr id="17" name="TextBox 16"/>
            <p:cNvSpPr txBox="1"/>
            <p:nvPr/>
          </p:nvSpPr>
          <p:spPr>
            <a:xfrm>
              <a:off x="7448550" y="3486090"/>
              <a:ext cx="886781" cy="461665"/>
            </a:xfrm>
            <a:prstGeom prst="rect">
              <a:avLst/>
            </a:prstGeom>
            <a:noFill/>
          </p:spPr>
          <p:txBody>
            <a:bodyPr wrap="none" rtlCol="0">
              <a:spAutoFit/>
            </a:bodyPr>
            <a:lstStyle/>
            <a:p>
              <a:r>
                <a:rPr lang="en-US" sz="2400" b="1" dirty="0"/>
                <a:t>0</a:t>
              </a:r>
              <a:r>
                <a:rPr lang="en-US" sz="2400" b="1" dirty="0" smtClean="0"/>
                <a:t>.0</a:t>
              </a:r>
              <a:r>
                <a:rPr lang="en-US" sz="2400" b="1" dirty="0"/>
                <a:t>%</a:t>
              </a:r>
            </a:p>
          </p:txBody>
        </p:sp>
      </p:grpSp>
      <p:grpSp>
        <p:nvGrpSpPr>
          <p:cNvPr id="18" name="Group 17"/>
          <p:cNvGrpSpPr/>
          <p:nvPr/>
        </p:nvGrpSpPr>
        <p:grpSpPr>
          <a:xfrm>
            <a:off x="-9525" y="-1"/>
            <a:ext cx="9162288" cy="458114"/>
            <a:chOff x="-9525" y="-1"/>
            <a:chExt cx="9162288" cy="458114"/>
          </a:xfrm>
        </p:grpSpPr>
        <p:sp>
          <p:nvSpPr>
            <p:cNvPr id="20" name="Rectangle 19"/>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23" name="TextBox 22"/>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
        <p:nvSpPr>
          <p:cNvPr id="24" name="TextBox 23"/>
          <p:cNvSpPr txBox="1"/>
          <p:nvPr/>
        </p:nvSpPr>
        <p:spPr>
          <a:xfrm>
            <a:off x="16630" y="30718"/>
            <a:ext cx="2808782" cy="400110"/>
          </a:xfrm>
          <a:prstGeom prst="rect">
            <a:avLst/>
          </a:prstGeom>
          <a:solidFill>
            <a:srgbClr val="800000"/>
          </a:solidFill>
        </p:spPr>
        <p:txBody>
          <a:bodyPr wrap="none" rtlCol="0">
            <a:spAutoFit/>
          </a:bodyPr>
          <a:lstStyle/>
          <a:p>
            <a:r>
              <a:rPr lang="en-US" sz="2000" b="1" dirty="0" smtClean="0">
                <a:solidFill>
                  <a:schemeClr val="bg1">
                    <a:lumMod val="85000"/>
                  </a:schemeClr>
                </a:solidFill>
              </a:rPr>
              <a:t>Background/Methods</a:t>
            </a:r>
            <a:endParaRPr lang="en-US" sz="2000" b="1" dirty="0">
              <a:solidFill>
                <a:schemeClr val="bg1">
                  <a:lumMod val="85000"/>
                </a:schemeClr>
              </a:solidFill>
            </a:endParaRPr>
          </a:p>
        </p:txBody>
      </p:sp>
      <p:sp>
        <p:nvSpPr>
          <p:cNvPr id="25" name="TextBox 24"/>
          <p:cNvSpPr txBox="1"/>
          <p:nvPr/>
        </p:nvSpPr>
        <p:spPr>
          <a:xfrm>
            <a:off x="4010025" y="28575"/>
            <a:ext cx="1111202" cy="400110"/>
          </a:xfrm>
          <a:prstGeom prst="rect">
            <a:avLst/>
          </a:prstGeom>
          <a:solidFill>
            <a:srgbClr val="FFC000"/>
          </a:solidFill>
        </p:spPr>
        <p:txBody>
          <a:bodyPr wrap="none" rtlCol="0">
            <a:spAutoFit/>
          </a:bodyPr>
          <a:lstStyle/>
          <a:p>
            <a:r>
              <a:rPr lang="en-US" sz="2000" b="1" dirty="0" smtClean="0"/>
              <a:t>Results</a:t>
            </a:r>
            <a:endParaRPr lang="en-US" sz="2000" b="1" dirty="0"/>
          </a:p>
        </p:txBody>
      </p:sp>
    </p:spTree>
    <p:extLst>
      <p:ext uri="{BB962C8B-B14F-4D97-AF65-F5344CB8AC3E}">
        <p14:creationId xmlns:p14="http://schemas.microsoft.com/office/powerpoint/2010/main" xmlns="" val="652077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bwMode="auto">
          <a:xfrm>
            <a:off x="1216117" y="2276475"/>
            <a:ext cx="765083" cy="755091"/>
          </a:xfrm>
          <a:prstGeom prst="ellips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6343650" y="6581775"/>
            <a:ext cx="2837636" cy="276999"/>
          </a:xfrm>
          <a:prstGeom prst="rect">
            <a:avLst/>
          </a:prstGeom>
          <a:noFill/>
        </p:spPr>
        <p:txBody>
          <a:bodyPr wrap="none" rtlCol="0">
            <a:spAutoFit/>
          </a:bodyPr>
          <a:lstStyle/>
          <a:p>
            <a:r>
              <a:rPr lang="en-US" sz="1200" dirty="0" smtClean="0"/>
              <a:t>Background image from Google Earth</a:t>
            </a:r>
            <a:endParaRPr lang="en-US" sz="1200" dirty="0"/>
          </a:p>
        </p:txBody>
      </p:sp>
      <p:sp>
        <p:nvSpPr>
          <p:cNvPr id="28" name="Title 1"/>
          <p:cNvSpPr>
            <a:spLocks noGrp="1"/>
          </p:cNvSpPr>
          <p:nvPr>
            <p:ph type="title"/>
          </p:nvPr>
        </p:nvSpPr>
        <p:spPr bwMode="auto">
          <a:xfrm>
            <a:off x="422275" y="447735"/>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Passage at Bennett Dam Complex</a:t>
            </a:r>
          </a:p>
        </p:txBody>
      </p:sp>
      <p:grpSp>
        <p:nvGrpSpPr>
          <p:cNvPr id="9" name="Group 8"/>
          <p:cNvGrpSpPr/>
          <p:nvPr/>
        </p:nvGrpSpPr>
        <p:grpSpPr>
          <a:xfrm>
            <a:off x="250780" y="1679393"/>
            <a:ext cx="8969420" cy="3959407"/>
            <a:chOff x="76200" y="1679393"/>
            <a:chExt cx="8969420" cy="3959407"/>
          </a:xfrm>
        </p:grpSpPr>
        <p:pic>
          <p:nvPicPr>
            <p:cNvPr id="44" name="Picture 43"/>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65000"/>
                      </a14:imgEffect>
                      <a14:imgEffect>
                        <a14:brightnessContrast bright="15000"/>
                      </a14:imgEffect>
                    </a14:imgLayer>
                  </a14:imgProps>
                </a:ext>
                <a:ext uri="{28A0092B-C50C-407E-A947-70E740481C1C}">
                  <a14:useLocalDpi xmlns:a14="http://schemas.microsoft.com/office/drawing/2010/main" xmlns="" val="0"/>
                </a:ext>
              </a:extLst>
            </a:blip>
            <a:srcRect t="27500" r="9465" b="25417"/>
            <a:stretch/>
          </p:blipFill>
          <p:spPr>
            <a:xfrm>
              <a:off x="76200" y="1679393"/>
              <a:ext cx="8686800" cy="3959407"/>
            </a:xfrm>
            <a:prstGeom prst="rect">
              <a:avLst/>
            </a:prstGeom>
            <a:ln>
              <a:solidFill>
                <a:schemeClr val="tx1"/>
              </a:solidFill>
            </a:ln>
          </p:spPr>
        </p:pic>
        <p:sp>
          <p:nvSpPr>
            <p:cNvPr id="5" name="TextBox 4"/>
            <p:cNvSpPr txBox="1"/>
            <p:nvPr/>
          </p:nvSpPr>
          <p:spPr>
            <a:xfrm>
              <a:off x="7924800" y="2209800"/>
              <a:ext cx="1120820" cy="1477328"/>
            </a:xfrm>
            <a:prstGeom prst="rect">
              <a:avLst/>
            </a:prstGeom>
            <a:solidFill>
              <a:schemeClr val="bg1"/>
            </a:solidFill>
            <a:ln w="12700">
              <a:solidFill>
                <a:schemeClr val="tx1"/>
              </a:solidFill>
            </a:ln>
          </p:spPr>
          <p:txBody>
            <a:bodyPr wrap="none" rtlCol="0">
              <a:spAutoFit/>
            </a:bodyPr>
            <a:lstStyle/>
            <a:p>
              <a:pPr algn="ctr"/>
              <a:r>
                <a:rPr lang="en-US" sz="1800" b="1" dirty="0" smtClean="0"/>
                <a:t>625 fish</a:t>
              </a:r>
            </a:p>
            <a:p>
              <a:pPr algn="ctr"/>
              <a:r>
                <a:rPr lang="en-US" sz="1800" b="1" dirty="0"/>
                <a:t>r</a:t>
              </a:r>
              <a:r>
                <a:rPr lang="en-US" sz="1800" b="1" dirty="0" smtClean="0"/>
                <a:t>eleased</a:t>
              </a:r>
            </a:p>
            <a:p>
              <a:pPr algn="ctr"/>
              <a:r>
                <a:rPr lang="en-US" sz="1800" b="1" dirty="0"/>
                <a:t>i</a:t>
              </a:r>
              <a:r>
                <a:rPr lang="en-US" sz="1800" b="1" dirty="0" smtClean="0"/>
                <a:t>n </a:t>
              </a:r>
              <a:r>
                <a:rPr lang="en-US" sz="1800" b="1" dirty="0" err="1" smtClean="0"/>
                <a:t>Minto</a:t>
              </a:r>
              <a:endParaRPr lang="en-US" sz="1800" b="1" dirty="0" smtClean="0"/>
            </a:p>
            <a:p>
              <a:pPr algn="ctr"/>
              <a:r>
                <a:rPr lang="en-US" sz="1800" b="1" dirty="0" smtClean="0"/>
                <a:t>Dam</a:t>
              </a:r>
            </a:p>
            <a:p>
              <a:pPr algn="ctr"/>
              <a:r>
                <a:rPr lang="en-US" sz="1800" b="1" dirty="0" smtClean="0"/>
                <a:t>tailrace</a:t>
              </a:r>
              <a:endParaRPr lang="en-US" sz="1800" b="1" dirty="0"/>
            </a:p>
          </p:txBody>
        </p:sp>
        <p:sp>
          <p:nvSpPr>
            <p:cNvPr id="47" name="TextBox 46"/>
            <p:cNvSpPr txBox="1"/>
            <p:nvPr/>
          </p:nvSpPr>
          <p:spPr>
            <a:xfrm>
              <a:off x="457200" y="3856672"/>
              <a:ext cx="1806599" cy="1477328"/>
            </a:xfrm>
            <a:prstGeom prst="rect">
              <a:avLst/>
            </a:prstGeom>
            <a:solidFill>
              <a:schemeClr val="bg1"/>
            </a:solidFill>
            <a:ln w="12700">
              <a:solidFill>
                <a:schemeClr val="tx1"/>
              </a:solidFill>
            </a:ln>
          </p:spPr>
          <p:txBody>
            <a:bodyPr wrap="square" rtlCol="0">
              <a:spAutoFit/>
            </a:bodyPr>
            <a:lstStyle/>
            <a:p>
              <a:pPr algn="ctr"/>
              <a:r>
                <a:rPr lang="en-US" sz="1800" b="1" dirty="0" smtClean="0"/>
                <a:t>402 fish (64%)</a:t>
              </a:r>
            </a:p>
            <a:p>
              <a:pPr algn="ctr"/>
              <a:r>
                <a:rPr lang="en-US" sz="1800" b="1" dirty="0"/>
                <a:t>a</a:t>
              </a:r>
              <a:r>
                <a:rPr lang="en-US" sz="1800" b="1" dirty="0" smtClean="0"/>
                <a:t>rrived at</a:t>
              </a:r>
            </a:p>
            <a:p>
              <a:pPr algn="ctr"/>
              <a:r>
                <a:rPr lang="en-US" sz="1800" b="1" dirty="0" smtClean="0"/>
                <a:t>Bennett Dam</a:t>
              </a:r>
            </a:p>
            <a:p>
              <a:pPr algn="ctr"/>
              <a:r>
                <a:rPr lang="en-US" sz="1800" b="1" dirty="0"/>
                <a:t>c</a:t>
              </a:r>
              <a:r>
                <a:rPr lang="en-US" sz="1800" b="1" dirty="0" smtClean="0"/>
                <a:t>omplex by </a:t>
              </a:r>
            </a:p>
            <a:p>
              <a:pPr algn="ctr"/>
              <a:r>
                <a:rPr lang="en-US" sz="1800" b="1" dirty="0" smtClean="0"/>
                <a:t>Oct. 28</a:t>
              </a:r>
              <a:endParaRPr lang="en-US" sz="1800" b="1" dirty="0"/>
            </a:p>
          </p:txBody>
        </p:sp>
      </p:grpSp>
      <p:grpSp>
        <p:nvGrpSpPr>
          <p:cNvPr id="15" name="Group 14"/>
          <p:cNvGrpSpPr/>
          <p:nvPr/>
        </p:nvGrpSpPr>
        <p:grpSpPr>
          <a:xfrm>
            <a:off x="-9525" y="-1"/>
            <a:ext cx="9162288" cy="458114"/>
            <a:chOff x="-9525" y="-1"/>
            <a:chExt cx="9162288" cy="458114"/>
          </a:xfrm>
        </p:grpSpPr>
        <p:sp>
          <p:nvSpPr>
            <p:cNvPr id="17" name="Rectangle 16"/>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20" name="TextBox 19"/>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
        <p:nvSpPr>
          <p:cNvPr id="21" name="TextBox 20"/>
          <p:cNvSpPr txBox="1"/>
          <p:nvPr/>
        </p:nvSpPr>
        <p:spPr>
          <a:xfrm>
            <a:off x="16630" y="30718"/>
            <a:ext cx="2808782" cy="400110"/>
          </a:xfrm>
          <a:prstGeom prst="rect">
            <a:avLst/>
          </a:prstGeom>
          <a:solidFill>
            <a:srgbClr val="800000"/>
          </a:solidFill>
        </p:spPr>
        <p:txBody>
          <a:bodyPr wrap="none" rtlCol="0">
            <a:spAutoFit/>
          </a:bodyPr>
          <a:lstStyle/>
          <a:p>
            <a:r>
              <a:rPr lang="en-US" sz="2000" b="1" dirty="0" smtClean="0">
                <a:solidFill>
                  <a:schemeClr val="bg1">
                    <a:lumMod val="85000"/>
                  </a:schemeClr>
                </a:solidFill>
              </a:rPr>
              <a:t>Background/Methods</a:t>
            </a:r>
            <a:endParaRPr lang="en-US" sz="2000" b="1" dirty="0">
              <a:solidFill>
                <a:schemeClr val="bg1">
                  <a:lumMod val="85000"/>
                </a:schemeClr>
              </a:solidFill>
            </a:endParaRPr>
          </a:p>
        </p:txBody>
      </p:sp>
      <p:sp>
        <p:nvSpPr>
          <p:cNvPr id="22" name="TextBox 21"/>
          <p:cNvSpPr txBox="1"/>
          <p:nvPr/>
        </p:nvSpPr>
        <p:spPr>
          <a:xfrm>
            <a:off x="4010025" y="28575"/>
            <a:ext cx="1111202" cy="400110"/>
          </a:xfrm>
          <a:prstGeom prst="rect">
            <a:avLst/>
          </a:prstGeom>
          <a:solidFill>
            <a:srgbClr val="FFC000"/>
          </a:solidFill>
        </p:spPr>
        <p:txBody>
          <a:bodyPr wrap="none" rtlCol="0">
            <a:spAutoFit/>
          </a:bodyPr>
          <a:lstStyle/>
          <a:p>
            <a:r>
              <a:rPr lang="en-US" sz="2000" b="1" dirty="0" smtClean="0"/>
              <a:t>Results</a:t>
            </a:r>
            <a:endParaRPr lang="en-US" sz="2000" b="1" dirty="0"/>
          </a:p>
        </p:txBody>
      </p:sp>
    </p:spTree>
    <p:extLst>
      <p:ext uri="{BB962C8B-B14F-4D97-AF65-F5344CB8AC3E}">
        <p14:creationId xmlns:p14="http://schemas.microsoft.com/office/powerpoint/2010/main" xmlns="" val="3154957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bwMode="auto">
          <a:xfrm>
            <a:off x="1216117" y="2276475"/>
            <a:ext cx="765083" cy="755091"/>
          </a:xfrm>
          <a:prstGeom prst="ellips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6343650" y="6581775"/>
            <a:ext cx="2837636" cy="276999"/>
          </a:xfrm>
          <a:prstGeom prst="rect">
            <a:avLst/>
          </a:prstGeom>
          <a:noFill/>
        </p:spPr>
        <p:txBody>
          <a:bodyPr wrap="none" rtlCol="0">
            <a:spAutoFit/>
          </a:bodyPr>
          <a:lstStyle/>
          <a:p>
            <a:r>
              <a:rPr lang="en-US" sz="1200" dirty="0" smtClean="0"/>
              <a:t>Background image from Google Earth</a:t>
            </a:r>
            <a:endParaRPr lang="en-US" sz="1200" dirty="0"/>
          </a:p>
        </p:txBody>
      </p:sp>
      <p:sp>
        <p:nvSpPr>
          <p:cNvPr id="28" name="Title 1"/>
          <p:cNvSpPr>
            <a:spLocks noGrp="1"/>
          </p:cNvSpPr>
          <p:nvPr>
            <p:ph type="title"/>
          </p:nvPr>
        </p:nvSpPr>
        <p:spPr bwMode="auto">
          <a:xfrm>
            <a:off x="419100" y="447675"/>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Passage at Bennett Dam Complex</a:t>
            </a:r>
          </a:p>
        </p:txBody>
      </p:sp>
      <p:grpSp>
        <p:nvGrpSpPr>
          <p:cNvPr id="9" name="Group 8"/>
          <p:cNvGrpSpPr/>
          <p:nvPr/>
        </p:nvGrpSpPr>
        <p:grpSpPr>
          <a:xfrm>
            <a:off x="238125" y="1679393"/>
            <a:ext cx="8686800" cy="3959407"/>
            <a:chOff x="76200" y="1679393"/>
            <a:chExt cx="8686800" cy="3959407"/>
          </a:xfrm>
        </p:grpSpPr>
        <p:pic>
          <p:nvPicPr>
            <p:cNvPr id="44" name="Picture 43"/>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65000"/>
                      </a14:imgEffect>
                      <a14:imgEffect>
                        <a14:brightnessContrast bright="15000"/>
                      </a14:imgEffect>
                    </a14:imgLayer>
                  </a14:imgProps>
                </a:ext>
                <a:ext uri="{28A0092B-C50C-407E-A947-70E740481C1C}">
                  <a14:useLocalDpi xmlns:a14="http://schemas.microsoft.com/office/drawing/2010/main" xmlns="" val="0"/>
                </a:ext>
              </a:extLst>
            </a:blip>
            <a:srcRect t="27500" r="9465" b="25417"/>
            <a:stretch/>
          </p:blipFill>
          <p:spPr>
            <a:xfrm>
              <a:off x="76200" y="1679393"/>
              <a:ext cx="8686800" cy="3959407"/>
            </a:xfrm>
            <a:prstGeom prst="rect">
              <a:avLst/>
            </a:prstGeom>
            <a:ln>
              <a:solidFill>
                <a:schemeClr val="tx1"/>
              </a:solidFill>
            </a:ln>
          </p:spPr>
        </p:pic>
        <p:sp>
          <p:nvSpPr>
            <p:cNvPr id="47" name="TextBox 46"/>
            <p:cNvSpPr txBox="1"/>
            <p:nvPr/>
          </p:nvSpPr>
          <p:spPr>
            <a:xfrm>
              <a:off x="5562600" y="4362271"/>
              <a:ext cx="1806599" cy="1200329"/>
            </a:xfrm>
            <a:prstGeom prst="rect">
              <a:avLst/>
            </a:prstGeom>
            <a:solidFill>
              <a:schemeClr val="bg1"/>
            </a:solidFill>
            <a:ln w="12700">
              <a:solidFill>
                <a:schemeClr val="tx1"/>
              </a:solidFill>
            </a:ln>
          </p:spPr>
          <p:txBody>
            <a:bodyPr wrap="square" rtlCol="0">
              <a:spAutoFit/>
            </a:bodyPr>
            <a:lstStyle/>
            <a:p>
              <a:pPr algn="ctr"/>
              <a:r>
                <a:rPr lang="en-US" sz="1800" b="1" dirty="0" smtClean="0"/>
                <a:t>9 fish (2%) “passed” at Upper Bennett Dam</a:t>
              </a:r>
              <a:endParaRPr lang="en-US" sz="1800" b="1" dirty="0"/>
            </a:p>
          </p:txBody>
        </p:sp>
      </p:grpSp>
      <p:sp>
        <p:nvSpPr>
          <p:cNvPr id="15" name="TextBox 14"/>
          <p:cNvSpPr txBox="1"/>
          <p:nvPr/>
        </p:nvSpPr>
        <p:spPr>
          <a:xfrm>
            <a:off x="152400" y="1295400"/>
            <a:ext cx="1806599" cy="923330"/>
          </a:xfrm>
          <a:prstGeom prst="rect">
            <a:avLst/>
          </a:prstGeom>
          <a:solidFill>
            <a:schemeClr val="bg1"/>
          </a:solidFill>
          <a:ln w="12700">
            <a:solidFill>
              <a:schemeClr val="tx1"/>
            </a:solidFill>
          </a:ln>
        </p:spPr>
        <p:txBody>
          <a:bodyPr wrap="square" rtlCol="0">
            <a:spAutoFit/>
          </a:bodyPr>
          <a:lstStyle/>
          <a:p>
            <a:pPr algn="ctr"/>
            <a:r>
              <a:rPr lang="en-US" sz="1800" b="1" dirty="0" smtClean="0"/>
              <a:t>248 fish (62%) passed at </a:t>
            </a:r>
            <a:br>
              <a:rPr lang="en-US" sz="1800" b="1" dirty="0" smtClean="0"/>
            </a:br>
            <a:r>
              <a:rPr lang="en-US" sz="1800" b="1" dirty="0" smtClean="0"/>
              <a:t>Stayton Canal</a:t>
            </a:r>
          </a:p>
        </p:txBody>
      </p:sp>
      <p:sp>
        <p:nvSpPr>
          <p:cNvPr id="17" name="TextBox 16"/>
          <p:cNvSpPr txBox="1"/>
          <p:nvPr/>
        </p:nvSpPr>
        <p:spPr>
          <a:xfrm>
            <a:off x="3679801" y="2658070"/>
            <a:ext cx="2568599" cy="646331"/>
          </a:xfrm>
          <a:prstGeom prst="rect">
            <a:avLst/>
          </a:prstGeom>
          <a:solidFill>
            <a:schemeClr val="bg1"/>
          </a:solidFill>
          <a:ln w="12700">
            <a:solidFill>
              <a:schemeClr val="tx1"/>
            </a:solidFill>
          </a:ln>
        </p:spPr>
        <p:txBody>
          <a:bodyPr wrap="square" rtlCol="0">
            <a:spAutoFit/>
          </a:bodyPr>
          <a:lstStyle/>
          <a:p>
            <a:pPr algn="ctr"/>
            <a:r>
              <a:rPr lang="en-US" sz="1800" b="1" dirty="0" smtClean="0">
                <a:solidFill>
                  <a:schemeClr val="bg1">
                    <a:lumMod val="50000"/>
                  </a:schemeClr>
                </a:solidFill>
              </a:rPr>
              <a:t>145 fish (36%) passed via other routes</a:t>
            </a:r>
            <a:endParaRPr lang="en-US" sz="1800" b="1" dirty="0">
              <a:solidFill>
                <a:schemeClr val="bg1">
                  <a:lumMod val="50000"/>
                </a:schemeClr>
              </a:solidFill>
            </a:endParaRPr>
          </a:p>
        </p:txBody>
      </p:sp>
      <p:grpSp>
        <p:nvGrpSpPr>
          <p:cNvPr id="18" name="Group 17"/>
          <p:cNvGrpSpPr/>
          <p:nvPr/>
        </p:nvGrpSpPr>
        <p:grpSpPr>
          <a:xfrm>
            <a:off x="-9525" y="-1"/>
            <a:ext cx="9162288" cy="458114"/>
            <a:chOff x="-9525" y="-1"/>
            <a:chExt cx="9162288" cy="458114"/>
          </a:xfrm>
        </p:grpSpPr>
        <p:sp>
          <p:nvSpPr>
            <p:cNvPr id="20" name="Rectangle 19"/>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23" name="TextBox 22"/>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
        <p:nvSpPr>
          <p:cNvPr id="24" name="TextBox 23"/>
          <p:cNvSpPr txBox="1"/>
          <p:nvPr/>
        </p:nvSpPr>
        <p:spPr>
          <a:xfrm>
            <a:off x="16630" y="30718"/>
            <a:ext cx="2808782" cy="400110"/>
          </a:xfrm>
          <a:prstGeom prst="rect">
            <a:avLst/>
          </a:prstGeom>
          <a:solidFill>
            <a:srgbClr val="800000"/>
          </a:solidFill>
        </p:spPr>
        <p:txBody>
          <a:bodyPr wrap="none" rtlCol="0">
            <a:spAutoFit/>
          </a:bodyPr>
          <a:lstStyle/>
          <a:p>
            <a:r>
              <a:rPr lang="en-US" sz="2000" b="1" dirty="0" smtClean="0">
                <a:solidFill>
                  <a:schemeClr val="bg1">
                    <a:lumMod val="85000"/>
                  </a:schemeClr>
                </a:solidFill>
              </a:rPr>
              <a:t>Background/Methods</a:t>
            </a:r>
            <a:endParaRPr lang="en-US" sz="2000" b="1" dirty="0">
              <a:solidFill>
                <a:schemeClr val="bg1">
                  <a:lumMod val="85000"/>
                </a:schemeClr>
              </a:solidFill>
            </a:endParaRPr>
          </a:p>
        </p:txBody>
      </p:sp>
      <p:sp>
        <p:nvSpPr>
          <p:cNvPr id="25" name="TextBox 24"/>
          <p:cNvSpPr txBox="1"/>
          <p:nvPr/>
        </p:nvSpPr>
        <p:spPr>
          <a:xfrm>
            <a:off x="4010025" y="28575"/>
            <a:ext cx="1111202" cy="400110"/>
          </a:xfrm>
          <a:prstGeom prst="rect">
            <a:avLst/>
          </a:prstGeom>
          <a:solidFill>
            <a:srgbClr val="FFC000"/>
          </a:solidFill>
        </p:spPr>
        <p:txBody>
          <a:bodyPr wrap="none" rtlCol="0">
            <a:spAutoFit/>
          </a:bodyPr>
          <a:lstStyle/>
          <a:p>
            <a:r>
              <a:rPr lang="en-US" sz="2000" b="1" dirty="0" smtClean="0"/>
              <a:t>Results</a:t>
            </a:r>
            <a:endParaRPr lang="en-US" sz="2000" b="1" dirty="0"/>
          </a:p>
        </p:txBody>
      </p:sp>
    </p:spTree>
    <p:extLst>
      <p:ext uri="{BB962C8B-B14F-4D97-AF65-F5344CB8AC3E}">
        <p14:creationId xmlns:p14="http://schemas.microsoft.com/office/powerpoint/2010/main" xmlns="" val="1742047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bwMode="auto">
          <a:xfrm>
            <a:off x="1216117" y="2276475"/>
            <a:ext cx="765083" cy="755091"/>
          </a:xfrm>
          <a:prstGeom prst="ellips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6343650" y="6581775"/>
            <a:ext cx="2837636" cy="276999"/>
          </a:xfrm>
          <a:prstGeom prst="rect">
            <a:avLst/>
          </a:prstGeom>
          <a:noFill/>
        </p:spPr>
        <p:txBody>
          <a:bodyPr wrap="none" rtlCol="0">
            <a:spAutoFit/>
          </a:bodyPr>
          <a:lstStyle/>
          <a:p>
            <a:r>
              <a:rPr lang="en-US" sz="1200" dirty="0" smtClean="0"/>
              <a:t>Background image from Google Earth</a:t>
            </a:r>
            <a:endParaRPr lang="en-US" sz="1200" dirty="0"/>
          </a:p>
        </p:txBody>
      </p:sp>
      <p:sp>
        <p:nvSpPr>
          <p:cNvPr id="28" name="Title 1"/>
          <p:cNvSpPr>
            <a:spLocks noGrp="1"/>
          </p:cNvSpPr>
          <p:nvPr>
            <p:ph type="title"/>
          </p:nvPr>
        </p:nvSpPr>
        <p:spPr bwMode="auto">
          <a:xfrm>
            <a:off x="457200" y="4572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Residence Time in the Stayton Canal</a:t>
            </a:r>
          </a:p>
        </p:txBody>
      </p:sp>
      <p:pic>
        <p:nvPicPr>
          <p:cNvPr id="19" name="Picture 18"/>
          <p:cNvPicPr>
            <a:picLocks noChangeAspect="1"/>
          </p:cNvPicPr>
          <p:nvPr/>
        </p:nvPicPr>
        <p:blipFill rotWithShape="1">
          <a:blip r:embed="rId3" cstate="print">
            <a:extLst>
              <a:ext uri="{BEBA8EAE-BF5A-486C-A8C5-ECC9F3942E4B}">
                <a14:imgProps xmlns:a14="http://schemas.microsoft.com/office/drawing/2010/main" xmlns="">
                  <a14:imgLayer r:embed="rId4">
                    <a14:imgEffect>
                      <a14:sharpenSoften amount="65000"/>
                    </a14:imgEffect>
                    <a14:imgEffect>
                      <a14:brightnessContrast bright="15000"/>
                    </a14:imgEffect>
                  </a14:imgLayer>
                </a14:imgProps>
              </a:ext>
              <a:ext uri="{28A0092B-C50C-407E-A947-70E740481C1C}">
                <a14:useLocalDpi xmlns:a14="http://schemas.microsoft.com/office/drawing/2010/main" xmlns="" val="0"/>
              </a:ext>
            </a:extLst>
          </a:blip>
          <a:srcRect l="4956" r="7922" b="9226"/>
          <a:stretch/>
        </p:blipFill>
        <p:spPr>
          <a:xfrm>
            <a:off x="1611940" y="990600"/>
            <a:ext cx="6008060" cy="5486400"/>
          </a:xfrm>
          <a:prstGeom prst="rect">
            <a:avLst/>
          </a:prstGeom>
        </p:spPr>
      </p:pic>
      <p:sp>
        <p:nvSpPr>
          <p:cNvPr id="20" name="TextBox 19"/>
          <p:cNvSpPr txBox="1"/>
          <p:nvPr/>
        </p:nvSpPr>
        <p:spPr>
          <a:xfrm>
            <a:off x="2590800" y="3124200"/>
            <a:ext cx="4114800" cy="1200329"/>
          </a:xfrm>
          <a:prstGeom prst="rect">
            <a:avLst/>
          </a:prstGeom>
          <a:solidFill>
            <a:schemeClr val="bg1"/>
          </a:solidFill>
          <a:ln w="12700">
            <a:solidFill>
              <a:schemeClr val="tx1"/>
            </a:solidFill>
          </a:ln>
        </p:spPr>
        <p:txBody>
          <a:bodyPr wrap="square" rtlCol="0">
            <a:spAutoFit/>
          </a:bodyPr>
          <a:lstStyle/>
          <a:p>
            <a:pPr marL="285750" indent="-285750">
              <a:buFont typeface="Wingdings" panose="05000000000000000000" pitchFamily="2" charset="2"/>
              <a:buChar char="Ø"/>
            </a:pPr>
            <a:r>
              <a:rPr lang="en-US" sz="1800" b="1" dirty="0" smtClean="0"/>
              <a:t>Median residence time = 6.5 h</a:t>
            </a:r>
          </a:p>
          <a:p>
            <a:pPr marL="285750" indent="-285750">
              <a:buFont typeface="Wingdings" panose="05000000000000000000" pitchFamily="2" charset="2"/>
              <a:buChar char="Ø"/>
            </a:pPr>
            <a:r>
              <a:rPr lang="en-US" sz="1800" b="1" dirty="0" smtClean="0"/>
              <a:t>80% of fish passed in &lt; 1d</a:t>
            </a:r>
          </a:p>
          <a:p>
            <a:pPr marL="285750" indent="-285750">
              <a:buFont typeface="Wingdings" panose="05000000000000000000" pitchFamily="2" charset="2"/>
              <a:buChar char="Ø"/>
            </a:pPr>
            <a:r>
              <a:rPr lang="en-US" sz="1800" b="1" dirty="0" smtClean="0"/>
              <a:t>14% of fish had residence times </a:t>
            </a:r>
          </a:p>
          <a:p>
            <a:r>
              <a:rPr lang="en-US" sz="1800" b="1" dirty="0"/>
              <a:t> </a:t>
            </a:r>
            <a:r>
              <a:rPr lang="en-US" sz="1800" b="1" dirty="0" smtClean="0"/>
              <a:t>    that ranged from 7 </a:t>
            </a:r>
            <a:r>
              <a:rPr lang="en-US" sz="1800" b="1" dirty="0" smtClean="0">
                <a:latin typeface="Calibri"/>
              </a:rPr>
              <a:t>– </a:t>
            </a:r>
            <a:r>
              <a:rPr lang="en-US" sz="1800" b="1" dirty="0" smtClean="0"/>
              <a:t>37 d</a:t>
            </a:r>
            <a:endParaRPr lang="en-US" sz="1800" b="1" dirty="0"/>
          </a:p>
        </p:txBody>
      </p:sp>
      <p:grpSp>
        <p:nvGrpSpPr>
          <p:cNvPr id="13" name="Group 12"/>
          <p:cNvGrpSpPr/>
          <p:nvPr/>
        </p:nvGrpSpPr>
        <p:grpSpPr>
          <a:xfrm>
            <a:off x="-9525" y="-1"/>
            <a:ext cx="9162288" cy="458114"/>
            <a:chOff x="-9525" y="-1"/>
            <a:chExt cx="9162288" cy="458114"/>
          </a:xfrm>
        </p:grpSpPr>
        <p:sp>
          <p:nvSpPr>
            <p:cNvPr id="15" name="Rectangle 14"/>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22" name="TextBox 21"/>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
        <p:nvSpPr>
          <p:cNvPr id="23" name="TextBox 22"/>
          <p:cNvSpPr txBox="1"/>
          <p:nvPr/>
        </p:nvSpPr>
        <p:spPr>
          <a:xfrm>
            <a:off x="16630" y="30718"/>
            <a:ext cx="2808782" cy="400110"/>
          </a:xfrm>
          <a:prstGeom prst="rect">
            <a:avLst/>
          </a:prstGeom>
          <a:solidFill>
            <a:srgbClr val="800000"/>
          </a:solidFill>
        </p:spPr>
        <p:txBody>
          <a:bodyPr wrap="none" rtlCol="0">
            <a:spAutoFit/>
          </a:bodyPr>
          <a:lstStyle/>
          <a:p>
            <a:r>
              <a:rPr lang="en-US" sz="2000" b="1" dirty="0" smtClean="0">
                <a:solidFill>
                  <a:schemeClr val="bg1">
                    <a:lumMod val="85000"/>
                  </a:schemeClr>
                </a:solidFill>
              </a:rPr>
              <a:t>Background/Methods</a:t>
            </a:r>
            <a:endParaRPr lang="en-US" sz="2000" b="1" dirty="0">
              <a:solidFill>
                <a:schemeClr val="bg1">
                  <a:lumMod val="85000"/>
                </a:schemeClr>
              </a:solidFill>
            </a:endParaRPr>
          </a:p>
        </p:txBody>
      </p:sp>
      <p:sp>
        <p:nvSpPr>
          <p:cNvPr id="24" name="TextBox 23"/>
          <p:cNvSpPr txBox="1"/>
          <p:nvPr/>
        </p:nvSpPr>
        <p:spPr>
          <a:xfrm>
            <a:off x="4010025" y="28575"/>
            <a:ext cx="1111202" cy="400110"/>
          </a:xfrm>
          <a:prstGeom prst="rect">
            <a:avLst/>
          </a:prstGeom>
          <a:solidFill>
            <a:srgbClr val="FFC000"/>
          </a:solidFill>
        </p:spPr>
        <p:txBody>
          <a:bodyPr wrap="none" rtlCol="0">
            <a:spAutoFit/>
          </a:bodyPr>
          <a:lstStyle/>
          <a:p>
            <a:r>
              <a:rPr lang="en-US" sz="2000" b="1" dirty="0" smtClean="0"/>
              <a:t>Results</a:t>
            </a:r>
            <a:endParaRPr lang="en-US" sz="2000" b="1" dirty="0"/>
          </a:p>
        </p:txBody>
      </p:sp>
    </p:spTree>
    <p:extLst>
      <p:ext uri="{BB962C8B-B14F-4D97-AF65-F5344CB8AC3E}">
        <p14:creationId xmlns:p14="http://schemas.microsoft.com/office/powerpoint/2010/main" xmlns="" val="937219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544513"/>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Probability of Passage and Detection at Willamette Falls Dam</a:t>
            </a:r>
          </a:p>
        </p:txBody>
      </p:sp>
      <p:grpSp>
        <p:nvGrpSpPr>
          <p:cNvPr id="2" name="Group 1"/>
          <p:cNvGrpSpPr/>
          <p:nvPr/>
        </p:nvGrpSpPr>
        <p:grpSpPr>
          <a:xfrm>
            <a:off x="883926" y="1419228"/>
            <a:ext cx="6812273" cy="4057650"/>
            <a:chOff x="2345655" y="942416"/>
            <a:chExt cx="4942240" cy="2943784"/>
          </a:xfrm>
        </p:grpSpPr>
        <p:grpSp>
          <p:nvGrpSpPr>
            <p:cNvPr id="24" name="Group 23"/>
            <p:cNvGrpSpPr/>
            <p:nvPr/>
          </p:nvGrpSpPr>
          <p:grpSpPr>
            <a:xfrm>
              <a:off x="2345655" y="942416"/>
              <a:ext cx="1928383" cy="2943784"/>
              <a:chOff x="2850480" y="894791"/>
              <a:chExt cx="1928383" cy="2943784"/>
            </a:xfrm>
          </p:grpSpPr>
          <p:grpSp>
            <p:nvGrpSpPr>
              <p:cNvPr id="19" name="Group 18"/>
              <p:cNvGrpSpPr/>
              <p:nvPr/>
            </p:nvGrpSpPr>
            <p:grpSpPr>
              <a:xfrm>
                <a:off x="2850480" y="1147762"/>
                <a:ext cx="1928383" cy="2690813"/>
                <a:chOff x="2903629" y="990600"/>
                <a:chExt cx="1928383" cy="2690813"/>
              </a:xfrm>
            </p:grpSpPr>
            <p:sp>
              <p:nvSpPr>
                <p:cNvPr id="17" name="Freeform 16"/>
                <p:cNvSpPr/>
                <p:nvPr/>
              </p:nvSpPr>
              <p:spPr bwMode="auto">
                <a:xfrm>
                  <a:off x="2903629" y="2326469"/>
                  <a:ext cx="1585027" cy="1354944"/>
                </a:xfrm>
                <a:custGeom>
                  <a:avLst/>
                  <a:gdLst>
                    <a:gd name="connsiteX0" fmla="*/ 1496 w 1585027"/>
                    <a:gd name="connsiteY0" fmla="*/ 1354944 h 1354944"/>
                    <a:gd name="connsiteX1" fmla="*/ 3877 w 1585027"/>
                    <a:gd name="connsiteY1" fmla="*/ 1300175 h 1354944"/>
                    <a:gd name="connsiteX2" fmla="*/ 34834 w 1585027"/>
                    <a:gd name="connsiteY2" fmla="*/ 1285887 h 1354944"/>
                    <a:gd name="connsiteX3" fmla="*/ 70552 w 1585027"/>
                    <a:gd name="connsiteY3" fmla="*/ 1264456 h 1354944"/>
                    <a:gd name="connsiteX4" fmla="*/ 122940 w 1585027"/>
                    <a:gd name="connsiteY4" fmla="*/ 1219212 h 1354944"/>
                    <a:gd name="connsiteX5" fmla="*/ 170565 w 1585027"/>
                    <a:gd name="connsiteY5" fmla="*/ 1195400 h 1354944"/>
                    <a:gd name="connsiteX6" fmla="*/ 215809 w 1585027"/>
                    <a:gd name="connsiteY6" fmla="*/ 1193019 h 1354944"/>
                    <a:gd name="connsiteX7" fmla="*/ 287246 w 1585027"/>
                    <a:gd name="connsiteY7" fmla="*/ 1112056 h 1354944"/>
                    <a:gd name="connsiteX8" fmla="*/ 275340 w 1585027"/>
                    <a:gd name="connsiteY8" fmla="*/ 1057287 h 1354944"/>
                    <a:gd name="connsiteX9" fmla="*/ 225334 w 1585027"/>
                    <a:gd name="connsiteY9" fmla="*/ 988231 h 1354944"/>
                    <a:gd name="connsiteX10" fmla="*/ 170565 w 1585027"/>
                    <a:gd name="connsiteY10" fmla="*/ 962037 h 1354944"/>
                    <a:gd name="connsiteX11" fmla="*/ 141990 w 1585027"/>
                    <a:gd name="connsiteY11" fmla="*/ 914412 h 1354944"/>
                    <a:gd name="connsiteX12" fmla="*/ 144371 w 1585027"/>
                    <a:gd name="connsiteY12" fmla="*/ 850119 h 1354944"/>
                    <a:gd name="connsiteX13" fmla="*/ 168184 w 1585027"/>
                    <a:gd name="connsiteY13" fmla="*/ 814400 h 1354944"/>
                    <a:gd name="connsiteX14" fmla="*/ 199140 w 1585027"/>
                    <a:gd name="connsiteY14" fmla="*/ 814400 h 1354944"/>
                    <a:gd name="connsiteX15" fmla="*/ 239621 w 1585027"/>
                    <a:gd name="connsiteY15" fmla="*/ 828687 h 1354944"/>
                    <a:gd name="connsiteX16" fmla="*/ 270577 w 1585027"/>
                    <a:gd name="connsiteY16" fmla="*/ 809637 h 1354944"/>
                    <a:gd name="connsiteX17" fmla="*/ 253909 w 1585027"/>
                    <a:gd name="connsiteY17" fmla="*/ 778681 h 1354944"/>
                    <a:gd name="connsiteX18" fmla="*/ 218190 w 1585027"/>
                    <a:gd name="connsiteY18" fmla="*/ 752487 h 1354944"/>
                    <a:gd name="connsiteX19" fmla="*/ 199140 w 1585027"/>
                    <a:gd name="connsiteY19" fmla="*/ 676287 h 1354944"/>
                    <a:gd name="connsiteX20" fmla="*/ 189615 w 1585027"/>
                    <a:gd name="connsiteY20" fmla="*/ 623900 h 1354944"/>
                    <a:gd name="connsiteX21" fmla="*/ 175327 w 1585027"/>
                    <a:gd name="connsiteY21" fmla="*/ 595325 h 1354944"/>
                    <a:gd name="connsiteX22" fmla="*/ 156277 w 1585027"/>
                    <a:gd name="connsiteY22" fmla="*/ 600087 h 1354944"/>
                    <a:gd name="connsiteX23" fmla="*/ 118177 w 1585027"/>
                    <a:gd name="connsiteY23" fmla="*/ 609612 h 1354944"/>
                    <a:gd name="connsiteX24" fmla="*/ 84840 w 1585027"/>
                    <a:gd name="connsiteY24" fmla="*/ 611994 h 1354944"/>
                    <a:gd name="connsiteX25" fmla="*/ 65790 w 1585027"/>
                    <a:gd name="connsiteY25" fmla="*/ 554844 h 1354944"/>
                    <a:gd name="connsiteX26" fmla="*/ 65790 w 1585027"/>
                    <a:gd name="connsiteY26" fmla="*/ 504837 h 1354944"/>
                    <a:gd name="connsiteX27" fmla="*/ 106271 w 1585027"/>
                    <a:gd name="connsiteY27" fmla="*/ 481025 h 1354944"/>
                    <a:gd name="connsiteX28" fmla="*/ 153896 w 1585027"/>
                    <a:gd name="connsiteY28" fmla="*/ 469119 h 1354944"/>
                    <a:gd name="connsiteX29" fmla="*/ 220571 w 1585027"/>
                    <a:gd name="connsiteY29" fmla="*/ 476262 h 1354944"/>
                    <a:gd name="connsiteX30" fmla="*/ 277721 w 1585027"/>
                    <a:gd name="connsiteY30" fmla="*/ 478644 h 1354944"/>
                    <a:gd name="connsiteX31" fmla="*/ 299152 w 1585027"/>
                    <a:gd name="connsiteY31" fmla="*/ 435781 h 1354944"/>
                    <a:gd name="connsiteX32" fmla="*/ 292009 w 1585027"/>
                    <a:gd name="connsiteY32" fmla="*/ 354819 h 1354944"/>
                    <a:gd name="connsiteX33" fmla="*/ 280102 w 1585027"/>
                    <a:gd name="connsiteY33" fmla="*/ 285762 h 1354944"/>
                    <a:gd name="connsiteX34" fmla="*/ 294390 w 1585027"/>
                    <a:gd name="connsiteY34" fmla="*/ 235756 h 1354944"/>
                    <a:gd name="connsiteX35" fmla="*/ 311059 w 1585027"/>
                    <a:gd name="connsiteY35" fmla="*/ 204800 h 1354944"/>
                    <a:gd name="connsiteX36" fmla="*/ 356302 w 1585027"/>
                    <a:gd name="connsiteY36" fmla="*/ 178606 h 1354944"/>
                    <a:gd name="connsiteX37" fmla="*/ 380115 w 1585027"/>
                    <a:gd name="connsiteY37" fmla="*/ 135744 h 1354944"/>
                    <a:gd name="connsiteX38" fmla="*/ 406309 w 1585027"/>
                    <a:gd name="connsiteY38" fmla="*/ 116694 h 1354944"/>
                    <a:gd name="connsiteX39" fmla="*/ 420596 w 1585027"/>
                    <a:gd name="connsiteY39" fmla="*/ 104787 h 1354944"/>
                    <a:gd name="connsiteX40" fmla="*/ 439646 w 1585027"/>
                    <a:gd name="connsiteY40" fmla="*/ 119075 h 1354944"/>
                    <a:gd name="connsiteX41" fmla="*/ 463459 w 1585027"/>
                    <a:gd name="connsiteY41" fmla="*/ 150031 h 1354944"/>
                    <a:gd name="connsiteX42" fmla="*/ 475365 w 1585027"/>
                    <a:gd name="connsiteY42" fmla="*/ 178606 h 1354944"/>
                    <a:gd name="connsiteX43" fmla="*/ 494415 w 1585027"/>
                    <a:gd name="connsiteY43" fmla="*/ 200037 h 1354944"/>
                    <a:gd name="connsiteX44" fmla="*/ 551565 w 1585027"/>
                    <a:gd name="connsiteY44" fmla="*/ 204800 h 1354944"/>
                    <a:gd name="connsiteX45" fmla="*/ 601571 w 1585027"/>
                    <a:gd name="connsiteY45" fmla="*/ 204800 h 1354944"/>
                    <a:gd name="connsiteX46" fmla="*/ 656340 w 1585027"/>
                    <a:gd name="connsiteY46" fmla="*/ 223850 h 1354944"/>
                    <a:gd name="connsiteX47" fmla="*/ 694440 w 1585027"/>
                    <a:gd name="connsiteY47" fmla="*/ 271475 h 1354944"/>
                    <a:gd name="connsiteX48" fmla="*/ 723015 w 1585027"/>
                    <a:gd name="connsiteY48" fmla="*/ 269094 h 1354944"/>
                    <a:gd name="connsiteX49" fmla="*/ 770640 w 1585027"/>
                    <a:gd name="connsiteY49" fmla="*/ 276237 h 1354944"/>
                    <a:gd name="connsiteX50" fmla="*/ 806359 w 1585027"/>
                    <a:gd name="connsiteY50" fmla="*/ 292906 h 1354944"/>
                    <a:gd name="connsiteX51" fmla="*/ 865890 w 1585027"/>
                    <a:gd name="connsiteY51" fmla="*/ 276237 h 1354944"/>
                    <a:gd name="connsiteX52" fmla="*/ 901609 w 1585027"/>
                    <a:gd name="connsiteY52" fmla="*/ 245281 h 1354944"/>
                    <a:gd name="connsiteX53" fmla="*/ 944471 w 1585027"/>
                    <a:gd name="connsiteY53" fmla="*/ 188131 h 1354944"/>
                    <a:gd name="connsiteX54" fmla="*/ 982571 w 1585027"/>
                    <a:gd name="connsiteY54" fmla="*/ 145269 h 1354944"/>
                    <a:gd name="connsiteX55" fmla="*/ 1023052 w 1585027"/>
                    <a:gd name="connsiteY55" fmla="*/ 130981 h 1354944"/>
                    <a:gd name="connsiteX56" fmla="*/ 1096871 w 1585027"/>
                    <a:gd name="connsiteY56" fmla="*/ 95262 h 1354944"/>
                    <a:gd name="connsiteX57" fmla="*/ 1161165 w 1585027"/>
                    <a:gd name="connsiteY57" fmla="*/ 54781 h 1354944"/>
                    <a:gd name="connsiteX58" fmla="*/ 1201646 w 1585027"/>
                    <a:gd name="connsiteY58" fmla="*/ 61925 h 1354944"/>
                    <a:gd name="connsiteX59" fmla="*/ 1237365 w 1585027"/>
                    <a:gd name="connsiteY59" fmla="*/ 64306 h 1354944"/>
                    <a:gd name="connsiteX60" fmla="*/ 1299277 w 1585027"/>
                    <a:gd name="connsiteY60" fmla="*/ 47637 h 1354944"/>
                    <a:gd name="connsiteX61" fmla="*/ 1354046 w 1585027"/>
                    <a:gd name="connsiteY61" fmla="*/ 16681 h 1354944"/>
                    <a:gd name="connsiteX62" fmla="*/ 1411196 w 1585027"/>
                    <a:gd name="connsiteY62" fmla="*/ 12 h 1354944"/>
                    <a:gd name="connsiteX63" fmla="*/ 1456440 w 1585027"/>
                    <a:gd name="connsiteY63" fmla="*/ 14300 h 1354944"/>
                    <a:gd name="connsiteX64" fmla="*/ 1475490 w 1585027"/>
                    <a:gd name="connsiteY64" fmla="*/ 33350 h 1354944"/>
                    <a:gd name="connsiteX65" fmla="*/ 1515971 w 1585027"/>
                    <a:gd name="connsiteY65" fmla="*/ 38112 h 1354944"/>
                    <a:gd name="connsiteX66" fmla="*/ 1558834 w 1585027"/>
                    <a:gd name="connsiteY66" fmla="*/ 19062 h 1354944"/>
                    <a:gd name="connsiteX67" fmla="*/ 1585027 w 1585027"/>
                    <a:gd name="connsiteY67" fmla="*/ 16681 h 135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85027" h="1354944">
                      <a:moveTo>
                        <a:pt x="1496" y="1354944"/>
                      </a:moveTo>
                      <a:cubicBezTo>
                        <a:pt x="-92" y="1333314"/>
                        <a:pt x="-1679" y="1311684"/>
                        <a:pt x="3877" y="1300175"/>
                      </a:cubicBezTo>
                      <a:cubicBezTo>
                        <a:pt x="9433" y="1288666"/>
                        <a:pt x="23722" y="1291840"/>
                        <a:pt x="34834" y="1285887"/>
                      </a:cubicBezTo>
                      <a:cubicBezTo>
                        <a:pt x="45946" y="1279934"/>
                        <a:pt x="55868" y="1275568"/>
                        <a:pt x="70552" y="1264456"/>
                      </a:cubicBezTo>
                      <a:cubicBezTo>
                        <a:pt x="85236" y="1253343"/>
                        <a:pt x="106271" y="1230721"/>
                        <a:pt x="122940" y="1219212"/>
                      </a:cubicBezTo>
                      <a:cubicBezTo>
                        <a:pt x="139609" y="1207703"/>
                        <a:pt x="155087" y="1199765"/>
                        <a:pt x="170565" y="1195400"/>
                      </a:cubicBezTo>
                      <a:cubicBezTo>
                        <a:pt x="186043" y="1191035"/>
                        <a:pt x="196362" y="1206910"/>
                        <a:pt x="215809" y="1193019"/>
                      </a:cubicBezTo>
                      <a:cubicBezTo>
                        <a:pt x="235256" y="1179128"/>
                        <a:pt x="277324" y="1134678"/>
                        <a:pt x="287246" y="1112056"/>
                      </a:cubicBezTo>
                      <a:cubicBezTo>
                        <a:pt x="297168" y="1089434"/>
                        <a:pt x="285659" y="1077924"/>
                        <a:pt x="275340" y="1057287"/>
                      </a:cubicBezTo>
                      <a:cubicBezTo>
                        <a:pt x="265021" y="1036649"/>
                        <a:pt x="242796" y="1004106"/>
                        <a:pt x="225334" y="988231"/>
                      </a:cubicBezTo>
                      <a:cubicBezTo>
                        <a:pt x="207872" y="972356"/>
                        <a:pt x="184456" y="974340"/>
                        <a:pt x="170565" y="962037"/>
                      </a:cubicBezTo>
                      <a:cubicBezTo>
                        <a:pt x="156674" y="949734"/>
                        <a:pt x="146356" y="933065"/>
                        <a:pt x="141990" y="914412"/>
                      </a:cubicBezTo>
                      <a:cubicBezTo>
                        <a:pt x="137624" y="895759"/>
                        <a:pt x="140005" y="866788"/>
                        <a:pt x="144371" y="850119"/>
                      </a:cubicBezTo>
                      <a:cubicBezTo>
                        <a:pt x="148737" y="833450"/>
                        <a:pt x="159056" y="820353"/>
                        <a:pt x="168184" y="814400"/>
                      </a:cubicBezTo>
                      <a:cubicBezTo>
                        <a:pt x="177312" y="808447"/>
                        <a:pt x="187234" y="812019"/>
                        <a:pt x="199140" y="814400"/>
                      </a:cubicBezTo>
                      <a:cubicBezTo>
                        <a:pt x="211046" y="816781"/>
                        <a:pt x="227715" y="829481"/>
                        <a:pt x="239621" y="828687"/>
                      </a:cubicBezTo>
                      <a:cubicBezTo>
                        <a:pt x="251527" y="827893"/>
                        <a:pt x="268196" y="817971"/>
                        <a:pt x="270577" y="809637"/>
                      </a:cubicBezTo>
                      <a:cubicBezTo>
                        <a:pt x="272958" y="801303"/>
                        <a:pt x="262640" y="788206"/>
                        <a:pt x="253909" y="778681"/>
                      </a:cubicBezTo>
                      <a:cubicBezTo>
                        <a:pt x="245178" y="769156"/>
                        <a:pt x="227318" y="769553"/>
                        <a:pt x="218190" y="752487"/>
                      </a:cubicBezTo>
                      <a:cubicBezTo>
                        <a:pt x="209062" y="735421"/>
                        <a:pt x="203902" y="697718"/>
                        <a:pt x="199140" y="676287"/>
                      </a:cubicBezTo>
                      <a:cubicBezTo>
                        <a:pt x="194378" y="654856"/>
                        <a:pt x="193584" y="637394"/>
                        <a:pt x="189615" y="623900"/>
                      </a:cubicBezTo>
                      <a:cubicBezTo>
                        <a:pt x="185646" y="610406"/>
                        <a:pt x="180883" y="599294"/>
                        <a:pt x="175327" y="595325"/>
                      </a:cubicBezTo>
                      <a:cubicBezTo>
                        <a:pt x="169771" y="591356"/>
                        <a:pt x="156277" y="600087"/>
                        <a:pt x="156277" y="600087"/>
                      </a:cubicBezTo>
                      <a:cubicBezTo>
                        <a:pt x="146752" y="602468"/>
                        <a:pt x="130083" y="607627"/>
                        <a:pt x="118177" y="609612"/>
                      </a:cubicBezTo>
                      <a:cubicBezTo>
                        <a:pt x="106271" y="611596"/>
                        <a:pt x="93571" y="621122"/>
                        <a:pt x="84840" y="611994"/>
                      </a:cubicBezTo>
                      <a:cubicBezTo>
                        <a:pt x="76109" y="602866"/>
                        <a:pt x="68965" y="572703"/>
                        <a:pt x="65790" y="554844"/>
                      </a:cubicBezTo>
                      <a:cubicBezTo>
                        <a:pt x="62615" y="536985"/>
                        <a:pt x="59043" y="517140"/>
                        <a:pt x="65790" y="504837"/>
                      </a:cubicBezTo>
                      <a:cubicBezTo>
                        <a:pt x="72537" y="492534"/>
                        <a:pt x="91587" y="486978"/>
                        <a:pt x="106271" y="481025"/>
                      </a:cubicBezTo>
                      <a:cubicBezTo>
                        <a:pt x="120955" y="475072"/>
                        <a:pt x="134846" y="469913"/>
                        <a:pt x="153896" y="469119"/>
                      </a:cubicBezTo>
                      <a:cubicBezTo>
                        <a:pt x="172946" y="468325"/>
                        <a:pt x="199934" y="474675"/>
                        <a:pt x="220571" y="476262"/>
                      </a:cubicBezTo>
                      <a:cubicBezTo>
                        <a:pt x="241208" y="477849"/>
                        <a:pt x="264624" y="485391"/>
                        <a:pt x="277721" y="478644"/>
                      </a:cubicBezTo>
                      <a:cubicBezTo>
                        <a:pt x="290818" y="471897"/>
                        <a:pt x="296771" y="456418"/>
                        <a:pt x="299152" y="435781"/>
                      </a:cubicBezTo>
                      <a:cubicBezTo>
                        <a:pt x="301533" y="415144"/>
                        <a:pt x="295184" y="379822"/>
                        <a:pt x="292009" y="354819"/>
                      </a:cubicBezTo>
                      <a:cubicBezTo>
                        <a:pt x="288834" y="329816"/>
                        <a:pt x="279705" y="305606"/>
                        <a:pt x="280102" y="285762"/>
                      </a:cubicBezTo>
                      <a:cubicBezTo>
                        <a:pt x="280499" y="265918"/>
                        <a:pt x="289231" y="249250"/>
                        <a:pt x="294390" y="235756"/>
                      </a:cubicBezTo>
                      <a:cubicBezTo>
                        <a:pt x="299550" y="222262"/>
                        <a:pt x="300740" y="214325"/>
                        <a:pt x="311059" y="204800"/>
                      </a:cubicBezTo>
                      <a:cubicBezTo>
                        <a:pt x="321378" y="195275"/>
                        <a:pt x="344793" y="190115"/>
                        <a:pt x="356302" y="178606"/>
                      </a:cubicBezTo>
                      <a:cubicBezTo>
                        <a:pt x="367811" y="167097"/>
                        <a:pt x="371781" y="146063"/>
                        <a:pt x="380115" y="135744"/>
                      </a:cubicBezTo>
                      <a:cubicBezTo>
                        <a:pt x="388449" y="125425"/>
                        <a:pt x="399562" y="121853"/>
                        <a:pt x="406309" y="116694"/>
                      </a:cubicBezTo>
                      <a:cubicBezTo>
                        <a:pt x="413056" y="111534"/>
                        <a:pt x="415040" y="104390"/>
                        <a:pt x="420596" y="104787"/>
                      </a:cubicBezTo>
                      <a:cubicBezTo>
                        <a:pt x="426152" y="105184"/>
                        <a:pt x="432502" y="111534"/>
                        <a:pt x="439646" y="119075"/>
                      </a:cubicBezTo>
                      <a:cubicBezTo>
                        <a:pt x="446790" y="126616"/>
                        <a:pt x="457506" y="140109"/>
                        <a:pt x="463459" y="150031"/>
                      </a:cubicBezTo>
                      <a:cubicBezTo>
                        <a:pt x="469412" y="159953"/>
                        <a:pt x="470206" y="170272"/>
                        <a:pt x="475365" y="178606"/>
                      </a:cubicBezTo>
                      <a:cubicBezTo>
                        <a:pt x="480524" y="186940"/>
                        <a:pt x="481715" y="195671"/>
                        <a:pt x="494415" y="200037"/>
                      </a:cubicBezTo>
                      <a:cubicBezTo>
                        <a:pt x="507115" y="204403"/>
                        <a:pt x="533706" y="204006"/>
                        <a:pt x="551565" y="204800"/>
                      </a:cubicBezTo>
                      <a:cubicBezTo>
                        <a:pt x="569424" y="205594"/>
                        <a:pt x="584109" y="201625"/>
                        <a:pt x="601571" y="204800"/>
                      </a:cubicBezTo>
                      <a:cubicBezTo>
                        <a:pt x="619034" y="207975"/>
                        <a:pt x="640862" y="212737"/>
                        <a:pt x="656340" y="223850"/>
                      </a:cubicBezTo>
                      <a:cubicBezTo>
                        <a:pt x="671818" y="234962"/>
                        <a:pt x="683328" y="263934"/>
                        <a:pt x="694440" y="271475"/>
                      </a:cubicBezTo>
                      <a:cubicBezTo>
                        <a:pt x="705553" y="279016"/>
                        <a:pt x="710315" y="268300"/>
                        <a:pt x="723015" y="269094"/>
                      </a:cubicBezTo>
                      <a:cubicBezTo>
                        <a:pt x="735715" y="269888"/>
                        <a:pt x="756749" y="272268"/>
                        <a:pt x="770640" y="276237"/>
                      </a:cubicBezTo>
                      <a:cubicBezTo>
                        <a:pt x="784531" y="280206"/>
                        <a:pt x="790484" y="292906"/>
                        <a:pt x="806359" y="292906"/>
                      </a:cubicBezTo>
                      <a:cubicBezTo>
                        <a:pt x="822234" y="292906"/>
                        <a:pt x="850015" y="284174"/>
                        <a:pt x="865890" y="276237"/>
                      </a:cubicBezTo>
                      <a:cubicBezTo>
                        <a:pt x="881765" y="268300"/>
                        <a:pt x="888512" y="259965"/>
                        <a:pt x="901609" y="245281"/>
                      </a:cubicBezTo>
                      <a:cubicBezTo>
                        <a:pt x="914706" y="230597"/>
                        <a:pt x="930977" y="204800"/>
                        <a:pt x="944471" y="188131"/>
                      </a:cubicBezTo>
                      <a:cubicBezTo>
                        <a:pt x="957965" y="171462"/>
                        <a:pt x="969474" y="154794"/>
                        <a:pt x="982571" y="145269"/>
                      </a:cubicBezTo>
                      <a:cubicBezTo>
                        <a:pt x="995668" y="135744"/>
                        <a:pt x="1004002" y="139315"/>
                        <a:pt x="1023052" y="130981"/>
                      </a:cubicBezTo>
                      <a:cubicBezTo>
                        <a:pt x="1042102" y="122647"/>
                        <a:pt x="1073852" y="107962"/>
                        <a:pt x="1096871" y="95262"/>
                      </a:cubicBezTo>
                      <a:cubicBezTo>
                        <a:pt x="1119890" y="82562"/>
                        <a:pt x="1143703" y="60337"/>
                        <a:pt x="1161165" y="54781"/>
                      </a:cubicBezTo>
                      <a:cubicBezTo>
                        <a:pt x="1178627" y="49225"/>
                        <a:pt x="1188946" y="60338"/>
                        <a:pt x="1201646" y="61925"/>
                      </a:cubicBezTo>
                      <a:cubicBezTo>
                        <a:pt x="1214346" y="63512"/>
                        <a:pt x="1221093" y="66687"/>
                        <a:pt x="1237365" y="64306"/>
                      </a:cubicBezTo>
                      <a:cubicBezTo>
                        <a:pt x="1253637" y="61925"/>
                        <a:pt x="1279830" y="55574"/>
                        <a:pt x="1299277" y="47637"/>
                      </a:cubicBezTo>
                      <a:cubicBezTo>
                        <a:pt x="1318724" y="39700"/>
                        <a:pt x="1335393" y="24618"/>
                        <a:pt x="1354046" y="16681"/>
                      </a:cubicBezTo>
                      <a:cubicBezTo>
                        <a:pt x="1372699" y="8743"/>
                        <a:pt x="1394130" y="409"/>
                        <a:pt x="1411196" y="12"/>
                      </a:cubicBezTo>
                      <a:cubicBezTo>
                        <a:pt x="1428262" y="-385"/>
                        <a:pt x="1445724" y="8744"/>
                        <a:pt x="1456440" y="14300"/>
                      </a:cubicBezTo>
                      <a:cubicBezTo>
                        <a:pt x="1467156" y="19856"/>
                        <a:pt x="1465568" y="29381"/>
                        <a:pt x="1475490" y="33350"/>
                      </a:cubicBezTo>
                      <a:cubicBezTo>
                        <a:pt x="1485412" y="37319"/>
                        <a:pt x="1502080" y="40493"/>
                        <a:pt x="1515971" y="38112"/>
                      </a:cubicBezTo>
                      <a:cubicBezTo>
                        <a:pt x="1529862" y="35731"/>
                        <a:pt x="1547325" y="22634"/>
                        <a:pt x="1558834" y="19062"/>
                      </a:cubicBezTo>
                      <a:cubicBezTo>
                        <a:pt x="1570343" y="15490"/>
                        <a:pt x="1577685" y="16085"/>
                        <a:pt x="1585027" y="16681"/>
                      </a:cubicBez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8" name="Freeform 17"/>
                <p:cNvSpPr/>
                <p:nvPr/>
              </p:nvSpPr>
              <p:spPr bwMode="auto">
                <a:xfrm>
                  <a:off x="4419600" y="990600"/>
                  <a:ext cx="412412" cy="1451594"/>
                </a:xfrm>
                <a:custGeom>
                  <a:avLst/>
                  <a:gdLst>
                    <a:gd name="connsiteX0" fmla="*/ 0 w 412412"/>
                    <a:gd name="connsiteY0" fmla="*/ 1376363 h 1451594"/>
                    <a:gd name="connsiteX1" fmla="*/ 54769 w 412412"/>
                    <a:gd name="connsiteY1" fmla="*/ 1357313 h 1451594"/>
                    <a:gd name="connsiteX2" fmla="*/ 71438 w 412412"/>
                    <a:gd name="connsiteY2" fmla="*/ 1371600 h 1451594"/>
                    <a:gd name="connsiteX3" fmla="*/ 83344 w 412412"/>
                    <a:gd name="connsiteY3" fmla="*/ 1407319 h 1451594"/>
                    <a:gd name="connsiteX4" fmla="*/ 107156 w 412412"/>
                    <a:gd name="connsiteY4" fmla="*/ 1426369 h 1451594"/>
                    <a:gd name="connsiteX5" fmla="*/ 128588 w 412412"/>
                    <a:gd name="connsiteY5" fmla="*/ 1450181 h 1451594"/>
                    <a:gd name="connsiteX6" fmla="*/ 161925 w 412412"/>
                    <a:gd name="connsiteY6" fmla="*/ 1443038 h 1451594"/>
                    <a:gd name="connsiteX7" fmla="*/ 166688 w 412412"/>
                    <a:gd name="connsiteY7" fmla="*/ 1395413 h 1451594"/>
                    <a:gd name="connsiteX8" fmla="*/ 145256 w 412412"/>
                    <a:gd name="connsiteY8" fmla="*/ 1326356 h 1451594"/>
                    <a:gd name="connsiteX9" fmla="*/ 161925 w 412412"/>
                    <a:gd name="connsiteY9" fmla="*/ 1245394 h 1451594"/>
                    <a:gd name="connsiteX10" fmla="*/ 190500 w 412412"/>
                    <a:gd name="connsiteY10" fmla="*/ 1152525 h 1451594"/>
                    <a:gd name="connsiteX11" fmla="*/ 252413 w 412412"/>
                    <a:gd name="connsiteY11" fmla="*/ 1097756 h 1451594"/>
                    <a:gd name="connsiteX12" fmla="*/ 319088 w 412412"/>
                    <a:gd name="connsiteY12" fmla="*/ 1057275 h 1451594"/>
                    <a:gd name="connsiteX13" fmla="*/ 385763 w 412412"/>
                    <a:gd name="connsiteY13" fmla="*/ 997744 h 1451594"/>
                    <a:gd name="connsiteX14" fmla="*/ 411956 w 412412"/>
                    <a:gd name="connsiteY14" fmla="*/ 957263 h 1451594"/>
                    <a:gd name="connsiteX15" fmla="*/ 366713 w 412412"/>
                    <a:gd name="connsiteY15" fmla="*/ 923925 h 1451594"/>
                    <a:gd name="connsiteX16" fmla="*/ 311944 w 412412"/>
                    <a:gd name="connsiteY16" fmla="*/ 833438 h 1451594"/>
                    <a:gd name="connsiteX17" fmla="*/ 269081 w 412412"/>
                    <a:gd name="connsiteY17" fmla="*/ 788194 h 1451594"/>
                    <a:gd name="connsiteX18" fmla="*/ 235744 w 412412"/>
                    <a:gd name="connsiteY18" fmla="*/ 750094 h 1451594"/>
                    <a:gd name="connsiteX19" fmla="*/ 188119 w 412412"/>
                    <a:gd name="connsiteY19" fmla="*/ 702469 h 1451594"/>
                    <a:gd name="connsiteX20" fmla="*/ 183356 w 412412"/>
                    <a:gd name="connsiteY20" fmla="*/ 635794 h 1451594"/>
                    <a:gd name="connsiteX21" fmla="*/ 202406 w 412412"/>
                    <a:gd name="connsiteY21" fmla="*/ 588169 h 1451594"/>
                    <a:gd name="connsiteX22" fmla="*/ 221456 w 412412"/>
                    <a:gd name="connsiteY22" fmla="*/ 557213 h 1451594"/>
                    <a:gd name="connsiteX23" fmla="*/ 197644 w 412412"/>
                    <a:gd name="connsiteY23" fmla="*/ 495300 h 1451594"/>
                    <a:gd name="connsiteX24" fmla="*/ 169069 w 412412"/>
                    <a:gd name="connsiteY24" fmla="*/ 457200 h 1451594"/>
                    <a:gd name="connsiteX25" fmla="*/ 140494 w 412412"/>
                    <a:gd name="connsiteY25" fmla="*/ 359569 h 1451594"/>
                    <a:gd name="connsiteX26" fmla="*/ 142875 w 412412"/>
                    <a:gd name="connsiteY26" fmla="*/ 261938 h 1451594"/>
                    <a:gd name="connsiteX27" fmla="*/ 147638 w 412412"/>
                    <a:gd name="connsiteY27" fmla="*/ 171450 h 1451594"/>
                    <a:gd name="connsiteX28" fmla="*/ 126206 w 412412"/>
                    <a:gd name="connsiteY28" fmla="*/ 109538 h 1451594"/>
                    <a:gd name="connsiteX29" fmla="*/ 126206 w 412412"/>
                    <a:gd name="connsiteY29" fmla="*/ 66675 h 1451594"/>
                    <a:gd name="connsiteX30" fmla="*/ 133350 w 412412"/>
                    <a:gd name="connsiteY30" fmla="*/ 0 h 14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2412" h="1451594">
                      <a:moveTo>
                        <a:pt x="0" y="1376363"/>
                      </a:moveTo>
                      <a:cubicBezTo>
                        <a:pt x="21431" y="1367235"/>
                        <a:pt x="42863" y="1358107"/>
                        <a:pt x="54769" y="1357313"/>
                      </a:cubicBezTo>
                      <a:cubicBezTo>
                        <a:pt x="66675" y="1356519"/>
                        <a:pt x="66676" y="1363266"/>
                        <a:pt x="71438" y="1371600"/>
                      </a:cubicBezTo>
                      <a:cubicBezTo>
                        <a:pt x="76200" y="1379934"/>
                        <a:pt x="77391" y="1398191"/>
                        <a:pt x="83344" y="1407319"/>
                      </a:cubicBezTo>
                      <a:cubicBezTo>
                        <a:pt x="89297" y="1416447"/>
                        <a:pt x="99615" y="1419225"/>
                        <a:pt x="107156" y="1426369"/>
                      </a:cubicBezTo>
                      <a:cubicBezTo>
                        <a:pt x="114697" y="1433513"/>
                        <a:pt x="119460" y="1447403"/>
                        <a:pt x="128588" y="1450181"/>
                      </a:cubicBezTo>
                      <a:cubicBezTo>
                        <a:pt x="137716" y="1452959"/>
                        <a:pt x="155575" y="1452166"/>
                        <a:pt x="161925" y="1443038"/>
                      </a:cubicBezTo>
                      <a:cubicBezTo>
                        <a:pt x="168275" y="1433910"/>
                        <a:pt x="169466" y="1414860"/>
                        <a:pt x="166688" y="1395413"/>
                      </a:cubicBezTo>
                      <a:cubicBezTo>
                        <a:pt x="163910" y="1375966"/>
                        <a:pt x="146050" y="1351359"/>
                        <a:pt x="145256" y="1326356"/>
                      </a:cubicBezTo>
                      <a:cubicBezTo>
                        <a:pt x="144462" y="1301353"/>
                        <a:pt x="154384" y="1274366"/>
                        <a:pt x="161925" y="1245394"/>
                      </a:cubicBezTo>
                      <a:cubicBezTo>
                        <a:pt x="169466" y="1216422"/>
                        <a:pt x="175419" y="1177131"/>
                        <a:pt x="190500" y="1152525"/>
                      </a:cubicBezTo>
                      <a:cubicBezTo>
                        <a:pt x="205581" y="1127919"/>
                        <a:pt x="230982" y="1113631"/>
                        <a:pt x="252413" y="1097756"/>
                      </a:cubicBezTo>
                      <a:cubicBezTo>
                        <a:pt x="273844" y="1081881"/>
                        <a:pt x="296863" y="1073944"/>
                        <a:pt x="319088" y="1057275"/>
                      </a:cubicBezTo>
                      <a:cubicBezTo>
                        <a:pt x="341313" y="1040606"/>
                        <a:pt x="370285" y="1014413"/>
                        <a:pt x="385763" y="997744"/>
                      </a:cubicBezTo>
                      <a:cubicBezTo>
                        <a:pt x="401241" y="981075"/>
                        <a:pt x="415131" y="969566"/>
                        <a:pt x="411956" y="957263"/>
                      </a:cubicBezTo>
                      <a:cubicBezTo>
                        <a:pt x="408781" y="944960"/>
                        <a:pt x="383382" y="944562"/>
                        <a:pt x="366713" y="923925"/>
                      </a:cubicBezTo>
                      <a:cubicBezTo>
                        <a:pt x="350044" y="903288"/>
                        <a:pt x="328216" y="856060"/>
                        <a:pt x="311944" y="833438"/>
                      </a:cubicBezTo>
                      <a:cubicBezTo>
                        <a:pt x="295672" y="810816"/>
                        <a:pt x="281781" y="802085"/>
                        <a:pt x="269081" y="788194"/>
                      </a:cubicBezTo>
                      <a:cubicBezTo>
                        <a:pt x="256381" y="774303"/>
                        <a:pt x="249238" y="764381"/>
                        <a:pt x="235744" y="750094"/>
                      </a:cubicBezTo>
                      <a:cubicBezTo>
                        <a:pt x="222250" y="735807"/>
                        <a:pt x="196850" y="721519"/>
                        <a:pt x="188119" y="702469"/>
                      </a:cubicBezTo>
                      <a:cubicBezTo>
                        <a:pt x="179388" y="683419"/>
                        <a:pt x="180975" y="654844"/>
                        <a:pt x="183356" y="635794"/>
                      </a:cubicBezTo>
                      <a:cubicBezTo>
                        <a:pt x="185737" y="616744"/>
                        <a:pt x="196056" y="601266"/>
                        <a:pt x="202406" y="588169"/>
                      </a:cubicBezTo>
                      <a:cubicBezTo>
                        <a:pt x="208756" y="575072"/>
                        <a:pt x="222250" y="572691"/>
                        <a:pt x="221456" y="557213"/>
                      </a:cubicBezTo>
                      <a:cubicBezTo>
                        <a:pt x="220662" y="541735"/>
                        <a:pt x="206375" y="511969"/>
                        <a:pt x="197644" y="495300"/>
                      </a:cubicBezTo>
                      <a:cubicBezTo>
                        <a:pt x="188913" y="478631"/>
                        <a:pt x="178594" y="479822"/>
                        <a:pt x="169069" y="457200"/>
                      </a:cubicBezTo>
                      <a:cubicBezTo>
                        <a:pt x="159544" y="434578"/>
                        <a:pt x="144860" y="392113"/>
                        <a:pt x="140494" y="359569"/>
                      </a:cubicBezTo>
                      <a:cubicBezTo>
                        <a:pt x="136128" y="327025"/>
                        <a:pt x="141684" y="293291"/>
                        <a:pt x="142875" y="261938"/>
                      </a:cubicBezTo>
                      <a:cubicBezTo>
                        <a:pt x="144066" y="230585"/>
                        <a:pt x="150416" y="196850"/>
                        <a:pt x="147638" y="171450"/>
                      </a:cubicBezTo>
                      <a:cubicBezTo>
                        <a:pt x="144860" y="146050"/>
                        <a:pt x="129778" y="127000"/>
                        <a:pt x="126206" y="109538"/>
                      </a:cubicBezTo>
                      <a:cubicBezTo>
                        <a:pt x="122634" y="92076"/>
                        <a:pt x="125015" y="84931"/>
                        <a:pt x="126206" y="66675"/>
                      </a:cubicBezTo>
                      <a:cubicBezTo>
                        <a:pt x="127397" y="48419"/>
                        <a:pt x="133350" y="0"/>
                        <a:pt x="133350" y="0"/>
                      </a:cubicBezTo>
                    </a:path>
                  </a:pathLst>
                </a:cu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pSp>
          <p:sp>
            <p:nvSpPr>
              <p:cNvPr id="26" name="TextBox 25"/>
              <p:cNvSpPr txBox="1"/>
              <p:nvPr/>
            </p:nvSpPr>
            <p:spPr>
              <a:xfrm>
                <a:off x="2927871" y="1990437"/>
                <a:ext cx="924789" cy="267947"/>
              </a:xfrm>
              <a:prstGeom prst="rect">
                <a:avLst/>
              </a:prstGeom>
              <a:noFill/>
            </p:spPr>
            <p:txBody>
              <a:bodyPr wrap="none" rtlCol="0">
                <a:spAutoFit/>
              </a:bodyPr>
              <a:lstStyle/>
              <a:p>
                <a:r>
                  <a:rPr lang="en-US" sz="1800" u="sng" dirty="0" smtClean="0"/>
                  <a:t>Wilsonville</a:t>
                </a:r>
                <a:endParaRPr lang="en-US" sz="1800" u="sng" dirty="0"/>
              </a:p>
            </p:txBody>
          </p:sp>
          <p:sp>
            <p:nvSpPr>
              <p:cNvPr id="27" name="Oval 26"/>
              <p:cNvSpPr/>
              <p:nvPr/>
            </p:nvSpPr>
            <p:spPr bwMode="auto">
              <a:xfrm>
                <a:off x="4013258" y="2497790"/>
                <a:ext cx="75543" cy="76200"/>
              </a:xfrm>
              <a:prstGeom prst="ellipse">
                <a:avLst/>
              </a:prstGeom>
              <a:solidFill>
                <a:srgbClr val="FF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3383951" y="894791"/>
                <a:ext cx="757322" cy="267947"/>
              </a:xfrm>
              <a:prstGeom prst="rect">
                <a:avLst/>
              </a:prstGeom>
              <a:noFill/>
            </p:spPr>
            <p:txBody>
              <a:bodyPr wrap="none" rtlCol="0">
                <a:spAutoFit/>
              </a:bodyPr>
              <a:lstStyle/>
              <a:p>
                <a:r>
                  <a:rPr lang="en-US" sz="1800" u="sng" dirty="0" smtClean="0"/>
                  <a:t>Portland</a:t>
                </a:r>
                <a:endParaRPr lang="en-US" sz="1800" u="sng" dirty="0"/>
              </a:p>
            </p:txBody>
          </p:sp>
          <p:sp>
            <p:nvSpPr>
              <p:cNvPr id="29" name="Oval 28"/>
              <p:cNvSpPr/>
              <p:nvPr/>
            </p:nvSpPr>
            <p:spPr bwMode="auto">
              <a:xfrm>
                <a:off x="4448607" y="1171014"/>
                <a:ext cx="75543" cy="76200"/>
              </a:xfrm>
              <a:prstGeom prst="ellipse">
                <a:avLst/>
              </a:prstGeom>
              <a:solidFill>
                <a:srgbClr val="FF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pSp>
        <p:sp>
          <p:nvSpPr>
            <p:cNvPr id="58" name="Oval 57"/>
            <p:cNvSpPr/>
            <p:nvPr/>
          </p:nvSpPr>
          <p:spPr bwMode="auto">
            <a:xfrm>
              <a:off x="4081517" y="2251446"/>
              <a:ext cx="75543" cy="76200"/>
            </a:xfrm>
            <a:prstGeom prst="ellipse">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60" name="TextBox 59"/>
            <p:cNvSpPr txBox="1"/>
            <p:nvPr/>
          </p:nvSpPr>
          <p:spPr>
            <a:xfrm>
              <a:off x="4923145" y="2162455"/>
              <a:ext cx="2364750" cy="369332"/>
            </a:xfrm>
            <a:prstGeom prst="rect">
              <a:avLst/>
            </a:prstGeom>
            <a:noFill/>
          </p:spPr>
          <p:txBody>
            <a:bodyPr wrap="none" rtlCol="0">
              <a:spAutoFit/>
            </a:bodyPr>
            <a:lstStyle/>
            <a:p>
              <a:r>
                <a:rPr lang="en-US" sz="1800" dirty="0" smtClean="0"/>
                <a:t>Willamette Falls Dam</a:t>
              </a:r>
              <a:endParaRPr lang="en-US" sz="1800" dirty="0"/>
            </a:p>
          </p:txBody>
        </p:sp>
      </p:grpSp>
      <p:pic>
        <p:nvPicPr>
          <p:cNvPr id="67" name="Picture 6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81400" y="3400425"/>
            <a:ext cx="3962400" cy="2971800"/>
          </a:xfrm>
          <a:prstGeom prst="rect">
            <a:avLst/>
          </a:prstGeom>
          <a:ln w="12700">
            <a:solidFill>
              <a:schemeClr val="tx1"/>
            </a:solidFill>
          </a:ln>
        </p:spPr>
      </p:pic>
      <p:sp>
        <p:nvSpPr>
          <p:cNvPr id="3" name="TextBox 2"/>
          <p:cNvSpPr txBox="1"/>
          <p:nvPr/>
        </p:nvSpPr>
        <p:spPr>
          <a:xfrm>
            <a:off x="4741657" y="5171182"/>
            <a:ext cx="1713931" cy="1077218"/>
          </a:xfrm>
          <a:prstGeom prst="rect">
            <a:avLst/>
          </a:prstGeom>
          <a:solidFill>
            <a:schemeClr val="bg1"/>
          </a:solidFill>
          <a:ln>
            <a:solidFill>
              <a:schemeClr val="tx1"/>
            </a:solidFill>
          </a:ln>
        </p:spPr>
        <p:txBody>
          <a:bodyPr wrap="none" rtlCol="0">
            <a:spAutoFit/>
          </a:bodyPr>
          <a:lstStyle/>
          <a:p>
            <a:pPr algn="ctr"/>
            <a:r>
              <a:rPr lang="en-US" sz="2800" b="1" i="1" dirty="0" smtClean="0">
                <a:solidFill>
                  <a:schemeClr val="accent1">
                    <a:lumMod val="75000"/>
                  </a:schemeClr>
                </a:solidFill>
              </a:rPr>
              <a:t>p = </a:t>
            </a:r>
            <a:r>
              <a:rPr lang="en-US" sz="2800" b="1" dirty="0" smtClean="0">
                <a:solidFill>
                  <a:schemeClr val="accent1">
                    <a:lumMod val="75000"/>
                  </a:schemeClr>
                </a:solidFill>
              </a:rPr>
              <a:t>0.449</a:t>
            </a:r>
          </a:p>
          <a:p>
            <a:pPr algn="ctr"/>
            <a:r>
              <a:rPr lang="en-US" sz="1800" b="1" u="sng" dirty="0" smtClean="0">
                <a:solidFill>
                  <a:schemeClr val="accent1">
                    <a:lumMod val="75000"/>
                  </a:schemeClr>
                </a:solidFill>
              </a:rPr>
              <a:t>95% </a:t>
            </a:r>
            <a:r>
              <a:rPr lang="en-US" sz="1800" b="1" u="sng" dirty="0" err="1" smtClean="0">
                <a:solidFill>
                  <a:schemeClr val="accent1">
                    <a:lumMod val="75000"/>
                  </a:schemeClr>
                </a:solidFill>
              </a:rPr>
              <a:t>c.i.</a:t>
            </a:r>
            <a:r>
              <a:rPr lang="en-US" sz="1800" b="1" u="sng" dirty="0" smtClean="0">
                <a:solidFill>
                  <a:schemeClr val="accent1">
                    <a:lumMod val="75000"/>
                  </a:schemeClr>
                </a:solidFill>
              </a:rPr>
              <a:t> </a:t>
            </a:r>
          </a:p>
          <a:p>
            <a:pPr algn="ctr"/>
            <a:r>
              <a:rPr lang="en-US" sz="1800" b="1" dirty="0" smtClean="0">
                <a:solidFill>
                  <a:schemeClr val="accent1">
                    <a:lumMod val="75000"/>
                  </a:schemeClr>
                </a:solidFill>
              </a:rPr>
              <a:t>0.354 </a:t>
            </a:r>
            <a:r>
              <a:rPr lang="en-US" sz="1800" b="1" dirty="0" smtClean="0">
                <a:solidFill>
                  <a:schemeClr val="accent1">
                    <a:lumMod val="75000"/>
                  </a:schemeClr>
                </a:solidFill>
                <a:latin typeface="Calibri"/>
              </a:rPr>
              <a:t>–</a:t>
            </a:r>
            <a:r>
              <a:rPr lang="en-US" sz="1800" b="1" dirty="0" smtClean="0">
                <a:solidFill>
                  <a:schemeClr val="accent1">
                    <a:lumMod val="75000"/>
                  </a:schemeClr>
                </a:solidFill>
              </a:rPr>
              <a:t> 0.548</a:t>
            </a:r>
          </a:p>
        </p:txBody>
      </p:sp>
      <p:sp>
        <p:nvSpPr>
          <p:cNvPr id="4" name="TextBox 3"/>
          <p:cNvSpPr txBox="1"/>
          <p:nvPr/>
        </p:nvSpPr>
        <p:spPr>
          <a:xfrm>
            <a:off x="694406" y="3200400"/>
            <a:ext cx="1867819" cy="461665"/>
          </a:xfrm>
          <a:prstGeom prst="rect">
            <a:avLst/>
          </a:prstGeom>
          <a:noFill/>
        </p:spPr>
        <p:txBody>
          <a:bodyPr wrap="none" rtlCol="0">
            <a:spAutoFit/>
          </a:bodyPr>
          <a:lstStyle/>
          <a:p>
            <a:r>
              <a:rPr lang="en-US" sz="2400" b="1" i="1" dirty="0"/>
              <a:t>n</a:t>
            </a:r>
            <a:r>
              <a:rPr lang="en-US" sz="2400" b="1" dirty="0" smtClean="0"/>
              <a:t> = 136 fish</a:t>
            </a:r>
            <a:endParaRPr lang="en-US" sz="2400" b="1" dirty="0"/>
          </a:p>
        </p:txBody>
      </p:sp>
      <p:sp>
        <p:nvSpPr>
          <p:cNvPr id="25" name="TextBox 24"/>
          <p:cNvSpPr txBox="1"/>
          <p:nvPr/>
        </p:nvSpPr>
        <p:spPr>
          <a:xfrm>
            <a:off x="1275502" y="1671935"/>
            <a:ext cx="1696298" cy="461665"/>
          </a:xfrm>
          <a:prstGeom prst="rect">
            <a:avLst/>
          </a:prstGeom>
          <a:noFill/>
        </p:spPr>
        <p:txBody>
          <a:bodyPr wrap="none" rtlCol="0">
            <a:spAutoFit/>
          </a:bodyPr>
          <a:lstStyle/>
          <a:p>
            <a:pPr algn="ctr"/>
            <a:r>
              <a:rPr lang="en-US" sz="2400" b="1" i="1" dirty="0"/>
              <a:t>n</a:t>
            </a:r>
            <a:r>
              <a:rPr lang="en-US" sz="2400" b="1" dirty="0" smtClean="0"/>
              <a:t> = 98 fish</a:t>
            </a:r>
            <a:endParaRPr lang="en-US" sz="2400" b="1" dirty="0"/>
          </a:p>
        </p:txBody>
      </p:sp>
      <p:grpSp>
        <p:nvGrpSpPr>
          <p:cNvPr id="33" name="Group 32"/>
          <p:cNvGrpSpPr/>
          <p:nvPr/>
        </p:nvGrpSpPr>
        <p:grpSpPr>
          <a:xfrm>
            <a:off x="-9525" y="-1"/>
            <a:ext cx="9162288" cy="458114"/>
            <a:chOff x="-9525" y="-1"/>
            <a:chExt cx="9162288" cy="458114"/>
          </a:xfrm>
        </p:grpSpPr>
        <p:sp>
          <p:nvSpPr>
            <p:cNvPr id="34" name="Rectangle 33"/>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37" name="TextBox 36"/>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
        <p:nvSpPr>
          <p:cNvPr id="38" name="TextBox 37"/>
          <p:cNvSpPr txBox="1"/>
          <p:nvPr/>
        </p:nvSpPr>
        <p:spPr>
          <a:xfrm>
            <a:off x="16630" y="30718"/>
            <a:ext cx="2808782" cy="400110"/>
          </a:xfrm>
          <a:prstGeom prst="rect">
            <a:avLst/>
          </a:prstGeom>
          <a:solidFill>
            <a:srgbClr val="800000"/>
          </a:solidFill>
        </p:spPr>
        <p:txBody>
          <a:bodyPr wrap="none" rtlCol="0">
            <a:spAutoFit/>
          </a:bodyPr>
          <a:lstStyle/>
          <a:p>
            <a:r>
              <a:rPr lang="en-US" sz="2000" b="1" dirty="0" smtClean="0">
                <a:solidFill>
                  <a:schemeClr val="bg1">
                    <a:lumMod val="85000"/>
                  </a:schemeClr>
                </a:solidFill>
              </a:rPr>
              <a:t>Background/Methods</a:t>
            </a:r>
            <a:endParaRPr lang="en-US" sz="2000" b="1" dirty="0">
              <a:solidFill>
                <a:schemeClr val="bg1">
                  <a:lumMod val="85000"/>
                </a:schemeClr>
              </a:solidFill>
            </a:endParaRPr>
          </a:p>
        </p:txBody>
      </p:sp>
      <p:sp>
        <p:nvSpPr>
          <p:cNvPr id="39" name="TextBox 38"/>
          <p:cNvSpPr txBox="1"/>
          <p:nvPr/>
        </p:nvSpPr>
        <p:spPr>
          <a:xfrm>
            <a:off x="4010025" y="28575"/>
            <a:ext cx="1111202" cy="400110"/>
          </a:xfrm>
          <a:prstGeom prst="rect">
            <a:avLst/>
          </a:prstGeom>
          <a:solidFill>
            <a:srgbClr val="FFC000"/>
          </a:solidFill>
        </p:spPr>
        <p:txBody>
          <a:bodyPr wrap="none" rtlCol="0">
            <a:spAutoFit/>
          </a:bodyPr>
          <a:lstStyle/>
          <a:p>
            <a:r>
              <a:rPr lang="en-US" sz="2000" b="1" dirty="0" smtClean="0"/>
              <a:t>Results</a:t>
            </a:r>
            <a:endParaRPr lang="en-US" sz="2000" b="1" dirty="0"/>
          </a:p>
        </p:txBody>
      </p:sp>
    </p:spTree>
    <p:extLst>
      <p:ext uri="{BB962C8B-B14F-4D97-AF65-F5344CB8AC3E}">
        <p14:creationId xmlns:p14="http://schemas.microsoft.com/office/powerpoint/2010/main" xmlns="" val="123029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p:cNvGraphicFramePr>
            <a:graphicFrameLocks/>
          </p:cNvGraphicFramePr>
          <p:nvPr>
            <p:extLst>
              <p:ext uri="{D42A27DB-BD31-4B8C-83A1-F6EECF244321}">
                <p14:modId xmlns:p14="http://schemas.microsoft.com/office/powerpoint/2010/main" xmlns="" val="1513506580"/>
              </p:ext>
            </p:extLst>
          </p:nvPr>
        </p:nvGraphicFramePr>
        <p:xfrm>
          <a:off x="762001" y="1371600"/>
          <a:ext cx="72390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267200" y="6248400"/>
            <a:ext cx="726481" cy="400110"/>
          </a:xfrm>
          <a:prstGeom prst="rect">
            <a:avLst/>
          </a:prstGeom>
          <a:noFill/>
        </p:spPr>
        <p:txBody>
          <a:bodyPr wrap="none" rtlCol="0">
            <a:spAutoFit/>
          </a:bodyPr>
          <a:lstStyle/>
          <a:p>
            <a:r>
              <a:rPr lang="en-US" sz="2000" dirty="0" smtClean="0"/>
              <a:t>Date</a:t>
            </a:r>
            <a:endParaRPr lang="en-US" sz="2000" dirty="0"/>
          </a:p>
        </p:txBody>
      </p:sp>
      <p:sp>
        <p:nvSpPr>
          <p:cNvPr id="34" name="TextBox 33"/>
          <p:cNvSpPr txBox="1"/>
          <p:nvPr/>
        </p:nvSpPr>
        <p:spPr>
          <a:xfrm rot="16200000">
            <a:off x="-189196" y="3248025"/>
            <a:ext cx="1673856" cy="400110"/>
          </a:xfrm>
          <a:prstGeom prst="rect">
            <a:avLst/>
          </a:prstGeom>
          <a:noFill/>
        </p:spPr>
        <p:txBody>
          <a:bodyPr wrap="none" rtlCol="0">
            <a:spAutoFit/>
          </a:bodyPr>
          <a:lstStyle/>
          <a:p>
            <a:r>
              <a:rPr lang="en-US" sz="2000" dirty="0" smtClean="0"/>
              <a:t>Flow (ft</a:t>
            </a:r>
            <a:r>
              <a:rPr lang="en-US" sz="2000" baseline="30000" dirty="0" smtClean="0"/>
              <a:t>3</a:t>
            </a:r>
            <a:r>
              <a:rPr lang="en-US" sz="2000" dirty="0" smtClean="0"/>
              <a:t>/sec)</a:t>
            </a:r>
            <a:endParaRPr lang="en-US" sz="2000" dirty="0"/>
          </a:p>
        </p:txBody>
      </p:sp>
      <p:sp>
        <p:nvSpPr>
          <p:cNvPr id="6" name="Rectangle 5"/>
          <p:cNvSpPr/>
          <p:nvPr/>
        </p:nvSpPr>
        <p:spPr bwMode="auto">
          <a:xfrm>
            <a:off x="3200400" y="1514475"/>
            <a:ext cx="2133600" cy="4419600"/>
          </a:xfrm>
          <a:prstGeom prst="rect">
            <a:avLst/>
          </a:prstGeom>
          <a:solidFill>
            <a:srgbClr val="FF00FF">
              <a:alpha val="5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Passage of JSATS fish at Willamette Falls Dam</a:t>
            </a:r>
            <a:endParaRPr kumimoji="0" lang="en-US" sz="1800" b="0" i="0" u="none" strike="noStrike" cap="none" normalizeH="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800" baseline="0" dirty="0"/>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7" name="Title 1"/>
          <p:cNvSpPr>
            <a:spLocks noGrp="1"/>
          </p:cNvSpPr>
          <p:nvPr>
            <p:ph type="title"/>
          </p:nvPr>
        </p:nvSpPr>
        <p:spPr bwMode="auto">
          <a:xfrm>
            <a:off x="457200" y="4572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Period of Fish Passage</a:t>
            </a:r>
          </a:p>
        </p:txBody>
      </p:sp>
      <p:sp>
        <p:nvSpPr>
          <p:cNvPr id="2" name="TextBox 1"/>
          <p:cNvSpPr txBox="1"/>
          <p:nvPr/>
        </p:nvSpPr>
        <p:spPr>
          <a:xfrm>
            <a:off x="5257800" y="6581001"/>
            <a:ext cx="5105400" cy="276999"/>
          </a:xfrm>
          <a:prstGeom prst="rect">
            <a:avLst/>
          </a:prstGeom>
          <a:noFill/>
        </p:spPr>
        <p:txBody>
          <a:bodyPr wrap="square" rtlCol="0">
            <a:spAutoFit/>
          </a:bodyPr>
          <a:lstStyle/>
          <a:p>
            <a:r>
              <a:rPr lang="en-US" sz="1200" dirty="0" smtClean="0"/>
              <a:t>Maximum daily flows at Portland (Gage # 14211720)</a:t>
            </a:r>
            <a:endParaRPr lang="en-US" sz="1200" dirty="0"/>
          </a:p>
        </p:txBody>
      </p:sp>
      <p:grpSp>
        <p:nvGrpSpPr>
          <p:cNvPr id="14" name="Group 13"/>
          <p:cNvGrpSpPr/>
          <p:nvPr/>
        </p:nvGrpSpPr>
        <p:grpSpPr>
          <a:xfrm>
            <a:off x="-9525" y="-1"/>
            <a:ext cx="9162288" cy="458114"/>
            <a:chOff x="-9525" y="-1"/>
            <a:chExt cx="9162288" cy="458114"/>
          </a:xfrm>
        </p:grpSpPr>
        <p:sp>
          <p:nvSpPr>
            <p:cNvPr id="15" name="Rectangle 14"/>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18" name="TextBox 17"/>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
        <p:nvSpPr>
          <p:cNvPr id="19" name="TextBox 18"/>
          <p:cNvSpPr txBox="1"/>
          <p:nvPr/>
        </p:nvSpPr>
        <p:spPr>
          <a:xfrm>
            <a:off x="16630" y="30718"/>
            <a:ext cx="2808782" cy="400110"/>
          </a:xfrm>
          <a:prstGeom prst="rect">
            <a:avLst/>
          </a:prstGeom>
          <a:solidFill>
            <a:srgbClr val="800000"/>
          </a:solidFill>
        </p:spPr>
        <p:txBody>
          <a:bodyPr wrap="none" rtlCol="0">
            <a:spAutoFit/>
          </a:bodyPr>
          <a:lstStyle/>
          <a:p>
            <a:r>
              <a:rPr lang="en-US" sz="2000" b="1" dirty="0" smtClean="0">
                <a:solidFill>
                  <a:schemeClr val="bg1">
                    <a:lumMod val="85000"/>
                  </a:schemeClr>
                </a:solidFill>
              </a:rPr>
              <a:t>Background/Methods</a:t>
            </a:r>
            <a:endParaRPr lang="en-US" sz="2000" b="1" dirty="0">
              <a:solidFill>
                <a:schemeClr val="bg1">
                  <a:lumMod val="85000"/>
                </a:schemeClr>
              </a:solidFill>
            </a:endParaRPr>
          </a:p>
        </p:txBody>
      </p:sp>
      <p:sp>
        <p:nvSpPr>
          <p:cNvPr id="20" name="TextBox 19"/>
          <p:cNvSpPr txBox="1"/>
          <p:nvPr/>
        </p:nvSpPr>
        <p:spPr>
          <a:xfrm>
            <a:off x="4010025" y="28575"/>
            <a:ext cx="1111202" cy="400110"/>
          </a:xfrm>
          <a:prstGeom prst="rect">
            <a:avLst/>
          </a:prstGeom>
          <a:solidFill>
            <a:srgbClr val="FFC000"/>
          </a:solidFill>
        </p:spPr>
        <p:txBody>
          <a:bodyPr wrap="none" rtlCol="0">
            <a:spAutoFit/>
          </a:bodyPr>
          <a:lstStyle/>
          <a:p>
            <a:r>
              <a:rPr lang="en-US" sz="2000" b="1" dirty="0" smtClean="0"/>
              <a:t>Results</a:t>
            </a:r>
            <a:endParaRPr lang="en-US" sz="2000" b="1" dirty="0"/>
          </a:p>
        </p:txBody>
      </p:sp>
    </p:spTree>
    <p:extLst>
      <p:ext uri="{BB962C8B-B14F-4D97-AF65-F5344CB8AC3E}">
        <p14:creationId xmlns:p14="http://schemas.microsoft.com/office/powerpoint/2010/main" xmlns="" val="666139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4572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t>Study Area</a:t>
            </a:r>
          </a:p>
        </p:txBody>
      </p:sp>
      <p:grpSp>
        <p:nvGrpSpPr>
          <p:cNvPr id="24" name="Group 23"/>
          <p:cNvGrpSpPr/>
          <p:nvPr/>
        </p:nvGrpSpPr>
        <p:grpSpPr>
          <a:xfrm>
            <a:off x="1352059" y="1095375"/>
            <a:ext cx="6658466" cy="5514975"/>
            <a:chOff x="1856884" y="1019175"/>
            <a:chExt cx="6658466" cy="5514975"/>
          </a:xfrm>
        </p:grpSpPr>
        <p:grpSp>
          <p:nvGrpSpPr>
            <p:cNvPr id="20" name="Group 19"/>
            <p:cNvGrpSpPr/>
            <p:nvPr/>
          </p:nvGrpSpPr>
          <p:grpSpPr>
            <a:xfrm>
              <a:off x="2362200" y="1147762"/>
              <a:ext cx="4480751" cy="5253038"/>
              <a:chOff x="2424874" y="1000125"/>
              <a:chExt cx="4480751" cy="5253038"/>
            </a:xfrm>
          </p:grpSpPr>
          <p:grpSp>
            <p:nvGrpSpPr>
              <p:cNvPr id="19" name="Group 18"/>
              <p:cNvGrpSpPr/>
              <p:nvPr/>
            </p:nvGrpSpPr>
            <p:grpSpPr>
              <a:xfrm>
                <a:off x="2424874" y="1000125"/>
                <a:ext cx="4480751" cy="5253038"/>
                <a:chOff x="2415349" y="990600"/>
                <a:chExt cx="4480751" cy="5253038"/>
              </a:xfrm>
            </p:grpSpPr>
            <p:sp>
              <p:nvSpPr>
                <p:cNvPr id="3" name="Freeform 2"/>
                <p:cNvSpPr/>
                <p:nvPr/>
              </p:nvSpPr>
              <p:spPr bwMode="auto">
                <a:xfrm>
                  <a:off x="6253163" y="5583570"/>
                  <a:ext cx="642937" cy="438611"/>
                </a:xfrm>
                <a:custGeom>
                  <a:avLst/>
                  <a:gdLst>
                    <a:gd name="connsiteX0" fmla="*/ 40481 w 642937"/>
                    <a:gd name="connsiteY0" fmla="*/ 150480 h 438611"/>
                    <a:gd name="connsiteX1" fmla="*/ 52387 w 642937"/>
                    <a:gd name="connsiteY1" fmla="*/ 160005 h 438611"/>
                    <a:gd name="connsiteX2" fmla="*/ 54768 w 642937"/>
                    <a:gd name="connsiteY2" fmla="*/ 174293 h 438611"/>
                    <a:gd name="connsiteX3" fmla="*/ 59531 w 642937"/>
                    <a:gd name="connsiteY3" fmla="*/ 181436 h 438611"/>
                    <a:gd name="connsiteX4" fmla="*/ 73818 w 642937"/>
                    <a:gd name="connsiteY4" fmla="*/ 198105 h 438611"/>
                    <a:gd name="connsiteX5" fmla="*/ 80962 w 642937"/>
                    <a:gd name="connsiteY5" fmla="*/ 202868 h 438611"/>
                    <a:gd name="connsiteX6" fmla="*/ 92868 w 642937"/>
                    <a:gd name="connsiteY6" fmla="*/ 205249 h 438611"/>
                    <a:gd name="connsiteX7" fmla="*/ 95250 w 642937"/>
                    <a:gd name="connsiteY7" fmla="*/ 212393 h 438611"/>
                    <a:gd name="connsiteX8" fmla="*/ 100012 w 642937"/>
                    <a:gd name="connsiteY8" fmla="*/ 221918 h 438611"/>
                    <a:gd name="connsiteX9" fmla="*/ 104775 w 642937"/>
                    <a:gd name="connsiteY9" fmla="*/ 236205 h 438611"/>
                    <a:gd name="connsiteX10" fmla="*/ 107156 w 642937"/>
                    <a:gd name="connsiteY10" fmla="*/ 245730 h 438611"/>
                    <a:gd name="connsiteX11" fmla="*/ 111918 w 642937"/>
                    <a:gd name="connsiteY11" fmla="*/ 252874 h 438611"/>
                    <a:gd name="connsiteX12" fmla="*/ 114300 w 642937"/>
                    <a:gd name="connsiteY12" fmla="*/ 260018 h 438611"/>
                    <a:gd name="connsiteX13" fmla="*/ 119062 w 642937"/>
                    <a:gd name="connsiteY13" fmla="*/ 269543 h 438611"/>
                    <a:gd name="connsiteX14" fmla="*/ 123825 w 642937"/>
                    <a:gd name="connsiteY14" fmla="*/ 276686 h 438611"/>
                    <a:gd name="connsiteX15" fmla="*/ 130968 w 642937"/>
                    <a:gd name="connsiteY15" fmla="*/ 279068 h 438611"/>
                    <a:gd name="connsiteX16" fmla="*/ 133350 w 642937"/>
                    <a:gd name="connsiteY16" fmla="*/ 286211 h 438611"/>
                    <a:gd name="connsiteX17" fmla="*/ 142875 w 642937"/>
                    <a:gd name="connsiteY17" fmla="*/ 288593 h 438611"/>
                    <a:gd name="connsiteX18" fmla="*/ 150018 w 642937"/>
                    <a:gd name="connsiteY18" fmla="*/ 293355 h 438611"/>
                    <a:gd name="connsiteX19" fmla="*/ 214312 w 642937"/>
                    <a:gd name="connsiteY19" fmla="*/ 290974 h 438611"/>
                    <a:gd name="connsiteX20" fmla="*/ 226218 w 642937"/>
                    <a:gd name="connsiteY20" fmla="*/ 276686 h 438611"/>
                    <a:gd name="connsiteX21" fmla="*/ 233362 w 642937"/>
                    <a:gd name="connsiteY21" fmla="*/ 274305 h 438611"/>
                    <a:gd name="connsiteX22" fmla="*/ 240506 w 642937"/>
                    <a:gd name="connsiteY22" fmla="*/ 257636 h 438611"/>
                    <a:gd name="connsiteX23" fmla="*/ 242887 w 642937"/>
                    <a:gd name="connsiteY23" fmla="*/ 248111 h 438611"/>
                    <a:gd name="connsiteX24" fmla="*/ 252412 w 642937"/>
                    <a:gd name="connsiteY24" fmla="*/ 231443 h 438611"/>
                    <a:gd name="connsiteX25" fmla="*/ 261937 w 642937"/>
                    <a:gd name="connsiteY25" fmla="*/ 217155 h 438611"/>
                    <a:gd name="connsiteX26" fmla="*/ 266700 w 642937"/>
                    <a:gd name="connsiteY26" fmla="*/ 207630 h 438611"/>
                    <a:gd name="connsiteX27" fmla="*/ 269081 w 642937"/>
                    <a:gd name="connsiteY27" fmla="*/ 200486 h 438611"/>
                    <a:gd name="connsiteX28" fmla="*/ 276225 w 642937"/>
                    <a:gd name="connsiteY28" fmla="*/ 193343 h 438611"/>
                    <a:gd name="connsiteX29" fmla="*/ 278606 w 642937"/>
                    <a:gd name="connsiteY29" fmla="*/ 186199 h 438611"/>
                    <a:gd name="connsiteX30" fmla="*/ 292893 w 642937"/>
                    <a:gd name="connsiteY30" fmla="*/ 164768 h 438611"/>
                    <a:gd name="connsiteX31" fmla="*/ 295275 w 642937"/>
                    <a:gd name="connsiteY31" fmla="*/ 157624 h 438611"/>
                    <a:gd name="connsiteX32" fmla="*/ 304800 w 642937"/>
                    <a:gd name="connsiteY32" fmla="*/ 140955 h 438611"/>
                    <a:gd name="connsiteX33" fmla="*/ 323850 w 642937"/>
                    <a:gd name="connsiteY33" fmla="*/ 133811 h 438611"/>
                    <a:gd name="connsiteX34" fmla="*/ 338137 w 642937"/>
                    <a:gd name="connsiteY34" fmla="*/ 126668 h 438611"/>
                    <a:gd name="connsiteX35" fmla="*/ 354806 w 642937"/>
                    <a:gd name="connsiteY35" fmla="*/ 114761 h 438611"/>
                    <a:gd name="connsiteX36" fmla="*/ 369093 w 642937"/>
                    <a:gd name="connsiteY36" fmla="*/ 105236 h 438611"/>
                    <a:gd name="connsiteX37" fmla="*/ 373856 w 642937"/>
                    <a:gd name="connsiteY37" fmla="*/ 98093 h 438611"/>
                    <a:gd name="connsiteX38" fmla="*/ 381000 w 642937"/>
                    <a:gd name="connsiteY38" fmla="*/ 93330 h 438611"/>
                    <a:gd name="connsiteX39" fmla="*/ 390525 w 642937"/>
                    <a:gd name="connsiteY39" fmla="*/ 86186 h 438611"/>
                    <a:gd name="connsiteX40" fmla="*/ 400050 w 642937"/>
                    <a:gd name="connsiteY40" fmla="*/ 69518 h 438611"/>
                    <a:gd name="connsiteX41" fmla="*/ 409575 w 642937"/>
                    <a:gd name="connsiteY41" fmla="*/ 52849 h 438611"/>
                    <a:gd name="connsiteX42" fmla="*/ 419100 w 642937"/>
                    <a:gd name="connsiteY42" fmla="*/ 50468 h 438611"/>
                    <a:gd name="connsiteX43" fmla="*/ 435768 w 642937"/>
                    <a:gd name="connsiteY43" fmla="*/ 43324 h 438611"/>
                    <a:gd name="connsiteX44" fmla="*/ 450056 w 642937"/>
                    <a:gd name="connsiteY44" fmla="*/ 31418 h 438611"/>
                    <a:gd name="connsiteX45" fmla="*/ 457200 w 642937"/>
                    <a:gd name="connsiteY45" fmla="*/ 26655 h 438611"/>
                    <a:gd name="connsiteX46" fmla="*/ 466725 w 642937"/>
                    <a:gd name="connsiteY46" fmla="*/ 19511 h 438611"/>
                    <a:gd name="connsiteX47" fmla="*/ 469106 w 642937"/>
                    <a:gd name="connsiteY47" fmla="*/ 12368 h 438611"/>
                    <a:gd name="connsiteX48" fmla="*/ 478631 w 642937"/>
                    <a:gd name="connsiteY48" fmla="*/ 7605 h 438611"/>
                    <a:gd name="connsiteX49" fmla="*/ 483393 w 642937"/>
                    <a:gd name="connsiteY49" fmla="*/ 461 h 438611"/>
                    <a:gd name="connsiteX50" fmla="*/ 476250 w 642937"/>
                    <a:gd name="connsiteY50" fmla="*/ 5224 h 438611"/>
                    <a:gd name="connsiteX51" fmla="*/ 461962 w 642937"/>
                    <a:gd name="connsiteY51" fmla="*/ 17130 h 438611"/>
                    <a:gd name="connsiteX52" fmla="*/ 459581 w 642937"/>
                    <a:gd name="connsiteY52" fmla="*/ 24274 h 438611"/>
                    <a:gd name="connsiteX53" fmla="*/ 454818 w 642937"/>
                    <a:gd name="connsiteY53" fmla="*/ 31418 h 438611"/>
                    <a:gd name="connsiteX54" fmla="*/ 452437 w 642937"/>
                    <a:gd name="connsiteY54" fmla="*/ 38561 h 438611"/>
                    <a:gd name="connsiteX55" fmla="*/ 445293 w 642937"/>
                    <a:gd name="connsiteY55" fmla="*/ 40943 h 438611"/>
                    <a:gd name="connsiteX56" fmla="*/ 438150 w 642937"/>
                    <a:gd name="connsiteY56" fmla="*/ 48086 h 438611"/>
                    <a:gd name="connsiteX57" fmla="*/ 428625 w 642937"/>
                    <a:gd name="connsiteY57" fmla="*/ 59993 h 438611"/>
                    <a:gd name="connsiteX58" fmla="*/ 426243 w 642937"/>
                    <a:gd name="connsiteY58" fmla="*/ 69518 h 438611"/>
                    <a:gd name="connsiteX59" fmla="*/ 423862 w 642937"/>
                    <a:gd name="connsiteY59" fmla="*/ 76661 h 438611"/>
                    <a:gd name="connsiteX60" fmla="*/ 431006 w 642937"/>
                    <a:gd name="connsiteY60" fmla="*/ 81424 h 438611"/>
                    <a:gd name="connsiteX61" fmla="*/ 438150 w 642937"/>
                    <a:gd name="connsiteY61" fmla="*/ 83805 h 438611"/>
                    <a:gd name="connsiteX62" fmla="*/ 440531 w 642937"/>
                    <a:gd name="connsiteY62" fmla="*/ 93330 h 438611"/>
                    <a:gd name="connsiteX63" fmla="*/ 447675 w 642937"/>
                    <a:gd name="connsiteY63" fmla="*/ 100474 h 438611"/>
                    <a:gd name="connsiteX64" fmla="*/ 464343 w 642937"/>
                    <a:gd name="connsiteY64" fmla="*/ 107618 h 438611"/>
                    <a:gd name="connsiteX65" fmla="*/ 492918 w 642937"/>
                    <a:gd name="connsiteY65" fmla="*/ 114761 h 438611"/>
                    <a:gd name="connsiteX66" fmla="*/ 509587 w 642937"/>
                    <a:gd name="connsiteY66" fmla="*/ 133811 h 438611"/>
                    <a:gd name="connsiteX67" fmla="*/ 516731 w 642937"/>
                    <a:gd name="connsiteY67" fmla="*/ 140955 h 438611"/>
                    <a:gd name="connsiteX68" fmla="*/ 521493 w 642937"/>
                    <a:gd name="connsiteY68" fmla="*/ 148099 h 438611"/>
                    <a:gd name="connsiteX69" fmla="*/ 535781 w 642937"/>
                    <a:gd name="connsiteY69" fmla="*/ 155243 h 438611"/>
                    <a:gd name="connsiteX70" fmla="*/ 542925 w 642937"/>
                    <a:gd name="connsiteY70" fmla="*/ 160005 h 438611"/>
                    <a:gd name="connsiteX71" fmla="*/ 557212 w 642937"/>
                    <a:gd name="connsiteY71" fmla="*/ 174293 h 438611"/>
                    <a:gd name="connsiteX72" fmla="*/ 564356 w 642937"/>
                    <a:gd name="connsiteY72" fmla="*/ 183818 h 438611"/>
                    <a:gd name="connsiteX73" fmla="*/ 578643 w 642937"/>
                    <a:gd name="connsiteY73" fmla="*/ 193343 h 438611"/>
                    <a:gd name="connsiteX74" fmla="*/ 592931 w 642937"/>
                    <a:gd name="connsiteY74" fmla="*/ 200486 h 438611"/>
                    <a:gd name="connsiteX75" fmla="*/ 609600 w 642937"/>
                    <a:gd name="connsiteY75" fmla="*/ 219536 h 438611"/>
                    <a:gd name="connsiteX76" fmla="*/ 623887 w 642937"/>
                    <a:gd name="connsiteY76" fmla="*/ 231443 h 438611"/>
                    <a:gd name="connsiteX77" fmla="*/ 631031 w 642937"/>
                    <a:gd name="connsiteY77" fmla="*/ 238586 h 438611"/>
                    <a:gd name="connsiteX78" fmla="*/ 635793 w 642937"/>
                    <a:gd name="connsiteY78" fmla="*/ 248111 h 438611"/>
                    <a:gd name="connsiteX79" fmla="*/ 640556 w 642937"/>
                    <a:gd name="connsiteY79" fmla="*/ 255255 h 438611"/>
                    <a:gd name="connsiteX80" fmla="*/ 642937 w 642937"/>
                    <a:gd name="connsiteY80" fmla="*/ 248111 h 438611"/>
                    <a:gd name="connsiteX81" fmla="*/ 628650 w 642937"/>
                    <a:gd name="connsiteY81" fmla="*/ 238586 h 438611"/>
                    <a:gd name="connsiteX82" fmla="*/ 621506 w 642937"/>
                    <a:gd name="connsiteY82" fmla="*/ 233824 h 438611"/>
                    <a:gd name="connsiteX83" fmla="*/ 619125 w 642937"/>
                    <a:gd name="connsiteY83" fmla="*/ 226680 h 438611"/>
                    <a:gd name="connsiteX84" fmla="*/ 616743 w 642937"/>
                    <a:gd name="connsiteY84" fmla="*/ 214774 h 438611"/>
                    <a:gd name="connsiteX85" fmla="*/ 576262 w 642937"/>
                    <a:gd name="connsiteY85" fmla="*/ 198105 h 438611"/>
                    <a:gd name="connsiteX86" fmla="*/ 571500 w 642937"/>
                    <a:gd name="connsiteY86" fmla="*/ 190961 h 438611"/>
                    <a:gd name="connsiteX87" fmla="*/ 545306 w 642937"/>
                    <a:gd name="connsiteY87" fmla="*/ 181436 h 438611"/>
                    <a:gd name="connsiteX88" fmla="*/ 523875 w 642937"/>
                    <a:gd name="connsiteY88" fmla="*/ 176674 h 438611"/>
                    <a:gd name="connsiteX89" fmla="*/ 514350 w 642937"/>
                    <a:gd name="connsiteY89" fmla="*/ 148099 h 438611"/>
                    <a:gd name="connsiteX90" fmla="*/ 497681 w 642937"/>
                    <a:gd name="connsiteY90" fmla="*/ 145718 h 438611"/>
                    <a:gd name="connsiteX91" fmla="*/ 473868 w 642937"/>
                    <a:gd name="connsiteY91" fmla="*/ 138574 h 438611"/>
                    <a:gd name="connsiteX92" fmla="*/ 447675 w 642937"/>
                    <a:gd name="connsiteY92" fmla="*/ 140955 h 438611"/>
                    <a:gd name="connsiteX93" fmla="*/ 442912 w 642937"/>
                    <a:gd name="connsiteY93" fmla="*/ 155243 h 438611"/>
                    <a:gd name="connsiteX94" fmla="*/ 450056 w 642937"/>
                    <a:gd name="connsiteY94" fmla="*/ 160005 h 438611"/>
                    <a:gd name="connsiteX95" fmla="*/ 445293 w 642937"/>
                    <a:gd name="connsiteY95" fmla="*/ 174293 h 438611"/>
                    <a:gd name="connsiteX96" fmla="*/ 428625 w 642937"/>
                    <a:gd name="connsiteY96" fmla="*/ 193343 h 438611"/>
                    <a:gd name="connsiteX97" fmla="*/ 421481 w 642937"/>
                    <a:gd name="connsiteY97" fmla="*/ 195724 h 438611"/>
                    <a:gd name="connsiteX98" fmla="*/ 416718 w 642937"/>
                    <a:gd name="connsiteY98" fmla="*/ 202868 h 438611"/>
                    <a:gd name="connsiteX99" fmla="*/ 409575 w 642937"/>
                    <a:gd name="connsiteY99" fmla="*/ 207630 h 438611"/>
                    <a:gd name="connsiteX100" fmla="*/ 373856 w 642937"/>
                    <a:gd name="connsiteY100" fmla="*/ 214774 h 438611"/>
                    <a:gd name="connsiteX101" fmla="*/ 369093 w 642937"/>
                    <a:gd name="connsiteY101" fmla="*/ 229061 h 438611"/>
                    <a:gd name="connsiteX102" fmla="*/ 359568 w 642937"/>
                    <a:gd name="connsiteY102" fmla="*/ 240968 h 438611"/>
                    <a:gd name="connsiteX103" fmla="*/ 352425 w 642937"/>
                    <a:gd name="connsiteY103" fmla="*/ 243349 h 438611"/>
                    <a:gd name="connsiteX104" fmla="*/ 342900 w 642937"/>
                    <a:gd name="connsiteY104" fmla="*/ 245730 h 438611"/>
                    <a:gd name="connsiteX105" fmla="*/ 330993 w 642937"/>
                    <a:gd name="connsiteY105" fmla="*/ 257636 h 438611"/>
                    <a:gd name="connsiteX106" fmla="*/ 323850 w 642937"/>
                    <a:gd name="connsiteY106" fmla="*/ 262399 h 438611"/>
                    <a:gd name="connsiteX107" fmla="*/ 307181 w 642937"/>
                    <a:gd name="connsiteY107" fmla="*/ 274305 h 438611"/>
                    <a:gd name="connsiteX108" fmla="*/ 300037 w 642937"/>
                    <a:gd name="connsiteY108" fmla="*/ 276686 h 438611"/>
                    <a:gd name="connsiteX109" fmla="*/ 292893 w 642937"/>
                    <a:gd name="connsiteY109" fmla="*/ 281449 h 438611"/>
                    <a:gd name="connsiteX110" fmla="*/ 283368 w 642937"/>
                    <a:gd name="connsiteY110" fmla="*/ 283830 h 438611"/>
                    <a:gd name="connsiteX111" fmla="*/ 280987 w 642937"/>
                    <a:gd name="connsiteY111" fmla="*/ 302880 h 438611"/>
                    <a:gd name="connsiteX112" fmla="*/ 278606 w 642937"/>
                    <a:gd name="connsiteY112" fmla="*/ 312405 h 438611"/>
                    <a:gd name="connsiteX113" fmla="*/ 245268 w 642937"/>
                    <a:gd name="connsiteY113" fmla="*/ 314786 h 438611"/>
                    <a:gd name="connsiteX114" fmla="*/ 247650 w 642937"/>
                    <a:gd name="connsiteY114" fmla="*/ 321930 h 438611"/>
                    <a:gd name="connsiteX115" fmla="*/ 252412 w 642937"/>
                    <a:gd name="connsiteY115" fmla="*/ 352886 h 438611"/>
                    <a:gd name="connsiteX116" fmla="*/ 266700 w 642937"/>
                    <a:gd name="connsiteY116" fmla="*/ 362411 h 438611"/>
                    <a:gd name="connsiteX117" fmla="*/ 271462 w 642937"/>
                    <a:gd name="connsiteY117" fmla="*/ 371936 h 438611"/>
                    <a:gd name="connsiteX118" fmla="*/ 276225 w 642937"/>
                    <a:gd name="connsiteY118" fmla="*/ 379080 h 438611"/>
                    <a:gd name="connsiteX119" fmla="*/ 278606 w 642937"/>
                    <a:gd name="connsiteY119" fmla="*/ 386224 h 438611"/>
                    <a:gd name="connsiteX120" fmla="*/ 290512 w 642937"/>
                    <a:gd name="connsiteY120" fmla="*/ 400511 h 438611"/>
                    <a:gd name="connsiteX121" fmla="*/ 300037 w 642937"/>
                    <a:gd name="connsiteY121" fmla="*/ 402893 h 438611"/>
                    <a:gd name="connsiteX122" fmla="*/ 307181 w 642937"/>
                    <a:gd name="connsiteY122" fmla="*/ 410036 h 438611"/>
                    <a:gd name="connsiteX123" fmla="*/ 321468 w 642937"/>
                    <a:gd name="connsiteY123" fmla="*/ 414799 h 438611"/>
                    <a:gd name="connsiteX124" fmla="*/ 323850 w 642937"/>
                    <a:gd name="connsiteY124" fmla="*/ 431468 h 438611"/>
                    <a:gd name="connsiteX125" fmla="*/ 307181 w 642937"/>
                    <a:gd name="connsiteY125" fmla="*/ 438611 h 438611"/>
                    <a:gd name="connsiteX126" fmla="*/ 300037 w 642937"/>
                    <a:gd name="connsiteY126" fmla="*/ 433849 h 438611"/>
                    <a:gd name="connsiteX127" fmla="*/ 288131 w 642937"/>
                    <a:gd name="connsiteY127" fmla="*/ 431468 h 438611"/>
                    <a:gd name="connsiteX128" fmla="*/ 283368 w 642937"/>
                    <a:gd name="connsiteY128" fmla="*/ 421943 h 438611"/>
                    <a:gd name="connsiteX129" fmla="*/ 276225 w 642937"/>
                    <a:gd name="connsiteY129" fmla="*/ 414799 h 438611"/>
                    <a:gd name="connsiteX130" fmla="*/ 264318 w 642937"/>
                    <a:gd name="connsiteY130" fmla="*/ 431468 h 438611"/>
                    <a:gd name="connsiteX131" fmla="*/ 257175 w 642937"/>
                    <a:gd name="connsiteY131" fmla="*/ 436230 h 438611"/>
                    <a:gd name="connsiteX132" fmla="*/ 250031 w 642937"/>
                    <a:gd name="connsiteY132" fmla="*/ 383843 h 438611"/>
                    <a:gd name="connsiteX133" fmla="*/ 242887 w 642937"/>
                    <a:gd name="connsiteY133" fmla="*/ 376699 h 438611"/>
                    <a:gd name="connsiteX134" fmla="*/ 235743 w 642937"/>
                    <a:gd name="connsiteY134" fmla="*/ 362411 h 438611"/>
                    <a:gd name="connsiteX135" fmla="*/ 192881 w 642937"/>
                    <a:gd name="connsiteY135" fmla="*/ 352886 h 438611"/>
                    <a:gd name="connsiteX136" fmla="*/ 185737 w 642937"/>
                    <a:gd name="connsiteY136" fmla="*/ 348124 h 438611"/>
                    <a:gd name="connsiteX137" fmla="*/ 183356 w 642937"/>
                    <a:gd name="connsiteY137" fmla="*/ 340980 h 438611"/>
                    <a:gd name="connsiteX138" fmla="*/ 152400 w 642937"/>
                    <a:gd name="connsiteY138" fmla="*/ 326693 h 438611"/>
                    <a:gd name="connsiteX139" fmla="*/ 130968 w 642937"/>
                    <a:gd name="connsiteY139" fmla="*/ 321930 h 438611"/>
                    <a:gd name="connsiteX140" fmla="*/ 116681 w 642937"/>
                    <a:gd name="connsiteY140" fmla="*/ 312405 h 438611"/>
                    <a:gd name="connsiteX141" fmla="*/ 100012 w 642937"/>
                    <a:gd name="connsiteY141" fmla="*/ 302880 h 438611"/>
                    <a:gd name="connsiteX142" fmla="*/ 88106 w 642937"/>
                    <a:gd name="connsiteY142" fmla="*/ 288593 h 438611"/>
                    <a:gd name="connsiteX143" fmla="*/ 76200 w 642937"/>
                    <a:gd name="connsiteY143" fmla="*/ 290974 h 438611"/>
                    <a:gd name="connsiteX144" fmla="*/ 73818 w 642937"/>
                    <a:gd name="connsiteY144" fmla="*/ 314786 h 438611"/>
                    <a:gd name="connsiteX145" fmla="*/ 66675 w 642937"/>
                    <a:gd name="connsiteY145" fmla="*/ 310024 h 438611"/>
                    <a:gd name="connsiteX146" fmla="*/ 45243 w 642937"/>
                    <a:gd name="connsiteY146" fmla="*/ 312405 h 438611"/>
                    <a:gd name="connsiteX147" fmla="*/ 35718 w 642937"/>
                    <a:gd name="connsiteY147" fmla="*/ 326693 h 438611"/>
                    <a:gd name="connsiteX148" fmla="*/ 14287 w 642937"/>
                    <a:gd name="connsiteY148" fmla="*/ 329074 h 438611"/>
                    <a:gd name="connsiteX149" fmla="*/ 7143 w 642937"/>
                    <a:gd name="connsiteY149" fmla="*/ 331455 h 438611"/>
                    <a:gd name="connsiteX150" fmla="*/ 0 w 642937"/>
                    <a:gd name="connsiteY150" fmla="*/ 331455 h 438611"/>
                    <a:gd name="connsiteX151" fmla="*/ 2381 w 642937"/>
                    <a:gd name="connsiteY151" fmla="*/ 321930 h 438611"/>
                    <a:gd name="connsiteX152" fmla="*/ 23812 w 642937"/>
                    <a:gd name="connsiteY152" fmla="*/ 310024 h 438611"/>
                    <a:gd name="connsiteX153" fmla="*/ 42862 w 642937"/>
                    <a:gd name="connsiteY153" fmla="*/ 298118 h 438611"/>
                    <a:gd name="connsiteX154" fmla="*/ 47625 w 642937"/>
                    <a:gd name="connsiteY154" fmla="*/ 286211 h 438611"/>
                    <a:gd name="connsiteX155" fmla="*/ 61912 w 642937"/>
                    <a:gd name="connsiteY155" fmla="*/ 279068 h 438611"/>
                    <a:gd name="connsiteX156" fmla="*/ 66675 w 642937"/>
                    <a:gd name="connsiteY156" fmla="*/ 255255 h 438611"/>
                    <a:gd name="connsiteX157" fmla="*/ 64293 w 642937"/>
                    <a:gd name="connsiteY157" fmla="*/ 202868 h 438611"/>
                    <a:gd name="connsiteX158" fmla="*/ 59531 w 642937"/>
                    <a:gd name="connsiteY158" fmla="*/ 195724 h 438611"/>
                    <a:gd name="connsiteX159" fmla="*/ 57150 w 642937"/>
                    <a:gd name="connsiteY159" fmla="*/ 188580 h 438611"/>
                    <a:gd name="connsiteX160" fmla="*/ 50006 w 642937"/>
                    <a:gd name="connsiteY160" fmla="*/ 183818 h 438611"/>
                    <a:gd name="connsiteX161" fmla="*/ 45243 w 642937"/>
                    <a:gd name="connsiteY161" fmla="*/ 176674 h 438611"/>
                    <a:gd name="connsiteX162" fmla="*/ 40481 w 642937"/>
                    <a:gd name="connsiteY162" fmla="*/ 150480 h 43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642937" h="438611">
                      <a:moveTo>
                        <a:pt x="40481" y="150480"/>
                      </a:moveTo>
                      <a:cubicBezTo>
                        <a:pt x="41672" y="147702"/>
                        <a:pt x="49772" y="155647"/>
                        <a:pt x="52387" y="160005"/>
                      </a:cubicBezTo>
                      <a:cubicBezTo>
                        <a:pt x="54871" y="164145"/>
                        <a:pt x="53241" y="169712"/>
                        <a:pt x="54768" y="174293"/>
                      </a:cubicBezTo>
                      <a:cubicBezTo>
                        <a:pt x="55673" y="177008"/>
                        <a:pt x="57943" y="179055"/>
                        <a:pt x="59531" y="181436"/>
                      </a:cubicBezTo>
                      <a:cubicBezTo>
                        <a:pt x="65328" y="198829"/>
                        <a:pt x="59423" y="194507"/>
                        <a:pt x="73818" y="198105"/>
                      </a:cubicBezTo>
                      <a:cubicBezTo>
                        <a:pt x="76199" y="199693"/>
                        <a:pt x="78282" y="201863"/>
                        <a:pt x="80962" y="202868"/>
                      </a:cubicBezTo>
                      <a:cubicBezTo>
                        <a:pt x="84752" y="204289"/>
                        <a:pt x="89500" y="203004"/>
                        <a:pt x="92868" y="205249"/>
                      </a:cubicBezTo>
                      <a:cubicBezTo>
                        <a:pt x="94957" y="206641"/>
                        <a:pt x="94261" y="210086"/>
                        <a:pt x="95250" y="212393"/>
                      </a:cubicBezTo>
                      <a:cubicBezTo>
                        <a:pt x="96648" y="215656"/>
                        <a:pt x="98694" y="218622"/>
                        <a:pt x="100012" y="221918"/>
                      </a:cubicBezTo>
                      <a:cubicBezTo>
                        <a:pt x="101876" y="226579"/>
                        <a:pt x="103187" y="231443"/>
                        <a:pt x="104775" y="236205"/>
                      </a:cubicBezTo>
                      <a:cubicBezTo>
                        <a:pt x="105810" y="239310"/>
                        <a:pt x="105867" y="242722"/>
                        <a:pt x="107156" y="245730"/>
                      </a:cubicBezTo>
                      <a:cubicBezTo>
                        <a:pt x="108283" y="248361"/>
                        <a:pt x="110638" y="250314"/>
                        <a:pt x="111918" y="252874"/>
                      </a:cubicBezTo>
                      <a:cubicBezTo>
                        <a:pt x="113041" y="255119"/>
                        <a:pt x="113311" y="257711"/>
                        <a:pt x="114300" y="260018"/>
                      </a:cubicBezTo>
                      <a:cubicBezTo>
                        <a:pt x="115698" y="263281"/>
                        <a:pt x="117301" y="266461"/>
                        <a:pt x="119062" y="269543"/>
                      </a:cubicBezTo>
                      <a:cubicBezTo>
                        <a:pt x="120482" y="272028"/>
                        <a:pt x="121590" y="274898"/>
                        <a:pt x="123825" y="276686"/>
                      </a:cubicBezTo>
                      <a:cubicBezTo>
                        <a:pt x="125785" y="278254"/>
                        <a:pt x="128587" y="278274"/>
                        <a:pt x="130968" y="279068"/>
                      </a:cubicBezTo>
                      <a:cubicBezTo>
                        <a:pt x="131762" y="281449"/>
                        <a:pt x="131390" y="284643"/>
                        <a:pt x="133350" y="286211"/>
                      </a:cubicBezTo>
                      <a:cubicBezTo>
                        <a:pt x="135906" y="288255"/>
                        <a:pt x="139867" y="287304"/>
                        <a:pt x="142875" y="288593"/>
                      </a:cubicBezTo>
                      <a:cubicBezTo>
                        <a:pt x="145505" y="289720"/>
                        <a:pt x="147637" y="291768"/>
                        <a:pt x="150018" y="293355"/>
                      </a:cubicBezTo>
                      <a:cubicBezTo>
                        <a:pt x="171449" y="292561"/>
                        <a:pt x="193054" y="293808"/>
                        <a:pt x="214312" y="290974"/>
                      </a:cubicBezTo>
                      <a:cubicBezTo>
                        <a:pt x="219756" y="290248"/>
                        <a:pt x="222753" y="279458"/>
                        <a:pt x="226218" y="276686"/>
                      </a:cubicBezTo>
                      <a:cubicBezTo>
                        <a:pt x="228178" y="275118"/>
                        <a:pt x="230981" y="275099"/>
                        <a:pt x="233362" y="274305"/>
                      </a:cubicBezTo>
                      <a:cubicBezTo>
                        <a:pt x="240197" y="246960"/>
                        <a:pt x="230639" y="280659"/>
                        <a:pt x="240506" y="257636"/>
                      </a:cubicBezTo>
                      <a:cubicBezTo>
                        <a:pt x="241795" y="254628"/>
                        <a:pt x="241738" y="251175"/>
                        <a:pt x="242887" y="248111"/>
                      </a:cubicBezTo>
                      <a:cubicBezTo>
                        <a:pt x="245476" y="241207"/>
                        <a:pt x="248465" y="237363"/>
                        <a:pt x="252412" y="231443"/>
                      </a:cubicBezTo>
                      <a:cubicBezTo>
                        <a:pt x="257519" y="216120"/>
                        <a:pt x="250789" y="232761"/>
                        <a:pt x="261937" y="217155"/>
                      </a:cubicBezTo>
                      <a:cubicBezTo>
                        <a:pt x="264000" y="214266"/>
                        <a:pt x="265302" y="210893"/>
                        <a:pt x="266700" y="207630"/>
                      </a:cubicBezTo>
                      <a:cubicBezTo>
                        <a:pt x="267689" y="205323"/>
                        <a:pt x="267689" y="202575"/>
                        <a:pt x="269081" y="200486"/>
                      </a:cubicBezTo>
                      <a:cubicBezTo>
                        <a:pt x="270949" y="197684"/>
                        <a:pt x="273844" y="195724"/>
                        <a:pt x="276225" y="193343"/>
                      </a:cubicBezTo>
                      <a:cubicBezTo>
                        <a:pt x="277019" y="190962"/>
                        <a:pt x="277387" y="188393"/>
                        <a:pt x="278606" y="186199"/>
                      </a:cubicBezTo>
                      <a:lnTo>
                        <a:pt x="292893" y="164768"/>
                      </a:lnTo>
                      <a:cubicBezTo>
                        <a:pt x="294285" y="162679"/>
                        <a:pt x="294286" y="159931"/>
                        <a:pt x="295275" y="157624"/>
                      </a:cubicBezTo>
                      <a:cubicBezTo>
                        <a:pt x="296677" y="154353"/>
                        <a:pt x="301809" y="143946"/>
                        <a:pt x="304800" y="140955"/>
                      </a:cubicBezTo>
                      <a:cubicBezTo>
                        <a:pt x="310931" y="134824"/>
                        <a:pt x="315332" y="135515"/>
                        <a:pt x="323850" y="133811"/>
                      </a:cubicBezTo>
                      <a:cubicBezTo>
                        <a:pt x="344324" y="120162"/>
                        <a:pt x="318417" y="136528"/>
                        <a:pt x="338137" y="126668"/>
                      </a:cubicBezTo>
                      <a:cubicBezTo>
                        <a:pt x="342006" y="124733"/>
                        <a:pt x="352111" y="116647"/>
                        <a:pt x="354806" y="114761"/>
                      </a:cubicBezTo>
                      <a:cubicBezTo>
                        <a:pt x="359495" y="111479"/>
                        <a:pt x="369093" y="105236"/>
                        <a:pt x="369093" y="105236"/>
                      </a:cubicBezTo>
                      <a:cubicBezTo>
                        <a:pt x="370681" y="102855"/>
                        <a:pt x="371832" y="100117"/>
                        <a:pt x="373856" y="98093"/>
                      </a:cubicBezTo>
                      <a:cubicBezTo>
                        <a:pt x="375880" y="96069"/>
                        <a:pt x="378671" y="94994"/>
                        <a:pt x="381000" y="93330"/>
                      </a:cubicBezTo>
                      <a:cubicBezTo>
                        <a:pt x="384229" y="91023"/>
                        <a:pt x="387350" y="88567"/>
                        <a:pt x="390525" y="86186"/>
                      </a:cubicBezTo>
                      <a:cubicBezTo>
                        <a:pt x="395561" y="66040"/>
                        <a:pt x="388700" y="86542"/>
                        <a:pt x="400050" y="69518"/>
                      </a:cubicBezTo>
                      <a:cubicBezTo>
                        <a:pt x="406319" y="60115"/>
                        <a:pt x="396761" y="62001"/>
                        <a:pt x="409575" y="52849"/>
                      </a:cubicBezTo>
                      <a:cubicBezTo>
                        <a:pt x="412238" y="50947"/>
                        <a:pt x="415925" y="51262"/>
                        <a:pt x="419100" y="50468"/>
                      </a:cubicBezTo>
                      <a:cubicBezTo>
                        <a:pt x="437031" y="38512"/>
                        <a:pt x="414244" y="52549"/>
                        <a:pt x="435768" y="43324"/>
                      </a:cubicBezTo>
                      <a:cubicBezTo>
                        <a:pt x="443069" y="40195"/>
                        <a:pt x="444000" y="36464"/>
                        <a:pt x="450056" y="31418"/>
                      </a:cubicBezTo>
                      <a:cubicBezTo>
                        <a:pt x="452255" y="29586"/>
                        <a:pt x="454871" y="28319"/>
                        <a:pt x="457200" y="26655"/>
                      </a:cubicBezTo>
                      <a:cubicBezTo>
                        <a:pt x="460429" y="24348"/>
                        <a:pt x="463550" y="21892"/>
                        <a:pt x="466725" y="19511"/>
                      </a:cubicBezTo>
                      <a:cubicBezTo>
                        <a:pt x="467519" y="17130"/>
                        <a:pt x="467331" y="14143"/>
                        <a:pt x="469106" y="12368"/>
                      </a:cubicBezTo>
                      <a:cubicBezTo>
                        <a:pt x="471616" y="9858"/>
                        <a:pt x="475904" y="9878"/>
                        <a:pt x="478631" y="7605"/>
                      </a:cubicBezTo>
                      <a:cubicBezTo>
                        <a:pt x="480829" y="5773"/>
                        <a:pt x="485417" y="2485"/>
                        <a:pt x="483393" y="461"/>
                      </a:cubicBezTo>
                      <a:cubicBezTo>
                        <a:pt x="481369" y="-1563"/>
                        <a:pt x="478631" y="3636"/>
                        <a:pt x="476250" y="5224"/>
                      </a:cubicBezTo>
                      <a:cubicBezTo>
                        <a:pt x="459771" y="29941"/>
                        <a:pt x="486136" y="-7044"/>
                        <a:pt x="461962" y="17130"/>
                      </a:cubicBezTo>
                      <a:cubicBezTo>
                        <a:pt x="460187" y="18905"/>
                        <a:pt x="460704" y="22029"/>
                        <a:pt x="459581" y="24274"/>
                      </a:cubicBezTo>
                      <a:cubicBezTo>
                        <a:pt x="458301" y="26834"/>
                        <a:pt x="456406" y="29037"/>
                        <a:pt x="454818" y="31418"/>
                      </a:cubicBezTo>
                      <a:cubicBezTo>
                        <a:pt x="454024" y="33799"/>
                        <a:pt x="454212" y="36786"/>
                        <a:pt x="452437" y="38561"/>
                      </a:cubicBezTo>
                      <a:cubicBezTo>
                        <a:pt x="450662" y="40336"/>
                        <a:pt x="447382" y="39551"/>
                        <a:pt x="445293" y="40943"/>
                      </a:cubicBezTo>
                      <a:cubicBezTo>
                        <a:pt x="442491" y="42811"/>
                        <a:pt x="440531" y="45705"/>
                        <a:pt x="438150" y="48086"/>
                      </a:cubicBezTo>
                      <a:cubicBezTo>
                        <a:pt x="430362" y="71443"/>
                        <a:pt x="442988" y="38448"/>
                        <a:pt x="428625" y="59993"/>
                      </a:cubicBezTo>
                      <a:cubicBezTo>
                        <a:pt x="426810" y="62716"/>
                        <a:pt x="427142" y="66371"/>
                        <a:pt x="426243" y="69518"/>
                      </a:cubicBezTo>
                      <a:cubicBezTo>
                        <a:pt x="425553" y="71931"/>
                        <a:pt x="424656" y="74280"/>
                        <a:pt x="423862" y="76661"/>
                      </a:cubicBezTo>
                      <a:cubicBezTo>
                        <a:pt x="426243" y="78249"/>
                        <a:pt x="428446" y="80144"/>
                        <a:pt x="431006" y="81424"/>
                      </a:cubicBezTo>
                      <a:cubicBezTo>
                        <a:pt x="433251" y="82547"/>
                        <a:pt x="436582" y="81845"/>
                        <a:pt x="438150" y="83805"/>
                      </a:cubicBezTo>
                      <a:cubicBezTo>
                        <a:pt x="440194" y="86361"/>
                        <a:pt x="438907" y="90488"/>
                        <a:pt x="440531" y="93330"/>
                      </a:cubicBezTo>
                      <a:cubicBezTo>
                        <a:pt x="442202" y="96254"/>
                        <a:pt x="445088" y="98318"/>
                        <a:pt x="447675" y="100474"/>
                      </a:cubicBezTo>
                      <a:cubicBezTo>
                        <a:pt x="455465" y="106965"/>
                        <a:pt x="454417" y="104640"/>
                        <a:pt x="464343" y="107618"/>
                      </a:cubicBezTo>
                      <a:cubicBezTo>
                        <a:pt x="487921" y="114691"/>
                        <a:pt x="469150" y="110800"/>
                        <a:pt x="492918" y="114761"/>
                      </a:cubicBezTo>
                      <a:cubicBezTo>
                        <a:pt x="513160" y="128256"/>
                        <a:pt x="481805" y="106029"/>
                        <a:pt x="509587" y="133811"/>
                      </a:cubicBezTo>
                      <a:cubicBezTo>
                        <a:pt x="511968" y="136192"/>
                        <a:pt x="514575" y="138368"/>
                        <a:pt x="516731" y="140955"/>
                      </a:cubicBezTo>
                      <a:cubicBezTo>
                        <a:pt x="518563" y="143154"/>
                        <a:pt x="519469" y="146075"/>
                        <a:pt x="521493" y="148099"/>
                      </a:cubicBezTo>
                      <a:cubicBezTo>
                        <a:pt x="528313" y="154919"/>
                        <a:pt x="528038" y="151371"/>
                        <a:pt x="535781" y="155243"/>
                      </a:cubicBezTo>
                      <a:cubicBezTo>
                        <a:pt x="538341" y="156523"/>
                        <a:pt x="540786" y="158104"/>
                        <a:pt x="542925" y="160005"/>
                      </a:cubicBezTo>
                      <a:cubicBezTo>
                        <a:pt x="547959" y="164480"/>
                        <a:pt x="552450" y="169530"/>
                        <a:pt x="557212" y="174293"/>
                      </a:cubicBezTo>
                      <a:cubicBezTo>
                        <a:pt x="560018" y="177099"/>
                        <a:pt x="561390" y="181181"/>
                        <a:pt x="564356" y="183818"/>
                      </a:cubicBezTo>
                      <a:cubicBezTo>
                        <a:pt x="568634" y="187621"/>
                        <a:pt x="573881" y="190168"/>
                        <a:pt x="578643" y="193343"/>
                      </a:cubicBezTo>
                      <a:cubicBezTo>
                        <a:pt x="587873" y="199497"/>
                        <a:pt x="583074" y="197201"/>
                        <a:pt x="592931" y="200486"/>
                      </a:cubicBezTo>
                      <a:cubicBezTo>
                        <a:pt x="604837" y="208424"/>
                        <a:pt x="598487" y="202868"/>
                        <a:pt x="609600" y="219536"/>
                      </a:cubicBezTo>
                      <a:cubicBezTo>
                        <a:pt x="614818" y="227363"/>
                        <a:pt x="617297" y="225952"/>
                        <a:pt x="623887" y="231443"/>
                      </a:cubicBezTo>
                      <a:cubicBezTo>
                        <a:pt x="626474" y="233599"/>
                        <a:pt x="628650" y="236205"/>
                        <a:pt x="631031" y="238586"/>
                      </a:cubicBezTo>
                      <a:cubicBezTo>
                        <a:pt x="632618" y="241761"/>
                        <a:pt x="634032" y="245029"/>
                        <a:pt x="635793" y="248111"/>
                      </a:cubicBezTo>
                      <a:cubicBezTo>
                        <a:pt x="637213" y="250596"/>
                        <a:pt x="637694" y="255255"/>
                        <a:pt x="640556" y="255255"/>
                      </a:cubicBezTo>
                      <a:cubicBezTo>
                        <a:pt x="643066" y="255255"/>
                        <a:pt x="642143" y="250492"/>
                        <a:pt x="642937" y="248111"/>
                      </a:cubicBezTo>
                      <a:lnTo>
                        <a:pt x="628650" y="238586"/>
                      </a:lnTo>
                      <a:lnTo>
                        <a:pt x="621506" y="233824"/>
                      </a:lnTo>
                      <a:cubicBezTo>
                        <a:pt x="620712" y="231443"/>
                        <a:pt x="619734" y="229115"/>
                        <a:pt x="619125" y="226680"/>
                      </a:cubicBezTo>
                      <a:cubicBezTo>
                        <a:pt x="618143" y="222754"/>
                        <a:pt x="618418" y="218459"/>
                        <a:pt x="616743" y="214774"/>
                      </a:cubicBezTo>
                      <a:cubicBezTo>
                        <a:pt x="606510" y="192262"/>
                        <a:pt x="603827" y="200225"/>
                        <a:pt x="576262" y="198105"/>
                      </a:cubicBezTo>
                      <a:cubicBezTo>
                        <a:pt x="574675" y="195724"/>
                        <a:pt x="573524" y="192985"/>
                        <a:pt x="571500" y="190961"/>
                      </a:cubicBezTo>
                      <a:cubicBezTo>
                        <a:pt x="564607" y="184068"/>
                        <a:pt x="554180" y="183338"/>
                        <a:pt x="545306" y="181436"/>
                      </a:cubicBezTo>
                      <a:lnTo>
                        <a:pt x="523875" y="176674"/>
                      </a:lnTo>
                      <a:lnTo>
                        <a:pt x="514350" y="148099"/>
                      </a:lnTo>
                      <a:cubicBezTo>
                        <a:pt x="512575" y="142774"/>
                        <a:pt x="503237" y="146512"/>
                        <a:pt x="497681" y="145718"/>
                      </a:cubicBezTo>
                      <a:cubicBezTo>
                        <a:pt x="480288" y="139920"/>
                        <a:pt x="488263" y="142172"/>
                        <a:pt x="473868" y="138574"/>
                      </a:cubicBezTo>
                      <a:lnTo>
                        <a:pt x="447675" y="140955"/>
                      </a:lnTo>
                      <a:cubicBezTo>
                        <a:pt x="443255" y="143335"/>
                        <a:pt x="442912" y="155243"/>
                        <a:pt x="442912" y="155243"/>
                      </a:cubicBezTo>
                      <a:cubicBezTo>
                        <a:pt x="445293" y="156830"/>
                        <a:pt x="449701" y="157165"/>
                        <a:pt x="450056" y="160005"/>
                      </a:cubicBezTo>
                      <a:cubicBezTo>
                        <a:pt x="450679" y="164987"/>
                        <a:pt x="447538" y="169803"/>
                        <a:pt x="445293" y="174293"/>
                      </a:cubicBezTo>
                      <a:cubicBezTo>
                        <a:pt x="440532" y="183814"/>
                        <a:pt x="437354" y="188978"/>
                        <a:pt x="428625" y="193343"/>
                      </a:cubicBezTo>
                      <a:cubicBezTo>
                        <a:pt x="426380" y="194466"/>
                        <a:pt x="423862" y="194930"/>
                        <a:pt x="421481" y="195724"/>
                      </a:cubicBezTo>
                      <a:cubicBezTo>
                        <a:pt x="419893" y="198105"/>
                        <a:pt x="418742" y="200844"/>
                        <a:pt x="416718" y="202868"/>
                      </a:cubicBezTo>
                      <a:cubicBezTo>
                        <a:pt x="414695" y="204891"/>
                        <a:pt x="412190" y="206468"/>
                        <a:pt x="409575" y="207630"/>
                      </a:cubicBezTo>
                      <a:cubicBezTo>
                        <a:pt x="395502" y="213885"/>
                        <a:pt x="390206" y="212958"/>
                        <a:pt x="373856" y="214774"/>
                      </a:cubicBezTo>
                      <a:lnTo>
                        <a:pt x="369093" y="229061"/>
                      </a:lnTo>
                      <a:cubicBezTo>
                        <a:pt x="366346" y="237301"/>
                        <a:pt x="368186" y="236659"/>
                        <a:pt x="359568" y="240968"/>
                      </a:cubicBezTo>
                      <a:cubicBezTo>
                        <a:pt x="357323" y="242090"/>
                        <a:pt x="354838" y="242660"/>
                        <a:pt x="352425" y="243349"/>
                      </a:cubicBezTo>
                      <a:cubicBezTo>
                        <a:pt x="349278" y="244248"/>
                        <a:pt x="346075" y="244936"/>
                        <a:pt x="342900" y="245730"/>
                      </a:cubicBezTo>
                      <a:cubicBezTo>
                        <a:pt x="323852" y="258429"/>
                        <a:pt x="346865" y="241764"/>
                        <a:pt x="330993" y="257636"/>
                      </a:cubicBezTo>
                      <a:cubicBezTo>
                        <a:pt x="328969" y="259660"/>
                        <a:pt x="326179" y="260735"/>
                        <a:pt x="323850" y="262399"/>
                      </a:cubicBezTo>
                      <a:cubicBezTo>
                        <a:pt x="321329" y="264200"/>
                        <a:pt x="310926" y="272433"/>
                        <a:pt x="307181" y="274305"/>
                      </a:cubicBezTo>
                      <a:cubicBezTo>
                        <a:pt x="304936" y="275427"/>
                        <a:pt x="302418" y="275892"/>
                        <a:pt x="300037" y="276686"/>
                      </a:cubicBezTo>
                      <a:cubicBezTo>
                        <a:pt x="297656" y="278274"/>
                        <a:pt x="295524" y="280322"/>
                        <a:pt x="292893" y="281449"/>
                      </a:cubicBezTo>
                      <a:cubicBezTo>
                        <a:pt x="289885" y="282738"/>
                        <a:pt x="284957" y="280969"/>
                        <a:pt x="283368" y="283830"/>
                      </a:cubicBezTo>
                      <a:cubicBezTo>
                        <a:pt x="280260" y="289424"/>
                        <a:pt x="282039" y="296568"/>
                        <a:pt x="280987" y="302880"/>
                      </a:cubicBezTo>
                      <a:cubicBezTo>
                        <a:pt x="280449" y="306108"/>
                        <a:pt x="281711" y="311370"/>
                        <a:pt x="278606" y="312405"/>
                      </a:cubicBezTo>
                      <a:cubicBezTo>
                        <a:pt x="268037" y="315928"/>
                        <a:pt x="256381" y="313992"/>
                        <a:pt x="245268" y="314786"/>
                      </a:cubicBezTo>
                      <a:cubicBezTo>
                        <a:pt x="246062" y="317167"/>
                        <a:pt x="247187" y="319463"/>
                        <a:pt x="247650" y="321930"/>
                      </a:cubicBezTo>
                      <a:cubicBezTo>
                        <a:pt x="249574" y="332191"/>
                        <a:pt x="247967" y="343440"/>
                        <a:pt x="252412" y="352886"/>
                      </a:cubicBezTo>
                      <a:cubicBezTo>
                        <a:pt x="254849" y="358065"/>
                        <a:pt x="266700" y="362411"/>
                        <a:pt x="266700" y="362411"/>
                      </a:cubicBezTo>
                      <a:cubicBezTo>
                        <a:pt x="268287" y="365586"/>
                        <a:pt x="269701" y="368854"/>
                        <a:pt x="271462" y="371936"/>
                      </a:cubicBezTo>
                      <a:cubicBezTo>
                        <a:pt x="272882" y="374421"/>
                        <a:pt x="274945" y="376520"/>
                        <a:pt x="276225" y="379080"/>
                      </a:cubicBezTo>
                      <a:cubicBezTo>
                        <a:pt x="277348" y="381325"/>
                        <a:pt x="277484" y="383979"/>
                        <a:pt x="278606" y="386224"/>
                      </a:cubicBezTo>
                      <a:cubicBezTo>
                        <a:pt x="280579" y="390171"/>
                        <a:pt x="286823" y="398403"/>
                        <a:pt x="290512" y="400511"/>
                      </a:cubicBezTo>
                      <a:cubicBezTo>
                        <a:pt x="293354" y="402135"/>
                        <a:pt x="296862" y="402099"/>
                        <a:pt x="300037" y="402893"/>
                      </a:cubicBezTo>
                      <a:cubicBezTo>
                        <a:pt x="302418" y="405274"/>
                        <a:pt x="304237" y="408401"/>
                        <a:pt x="307181" y="410036"/>
                      </a:cubicBezTo>
                      <a:cubicBezTo>
                        <a:pt x="311569" y="412474"/>
                        <a:pt x="321468" y="414799"/>
                        <a:pt x="321468" y="414799"/>
                      </a:cubicBezTo>
                      <a:cubicBezTo>
                        <a:pt x="322262" y="420355"/>
                        <a:pt x="325067" y="425989"/>
                        <a:pt x="323850" y="431468"/>
                      </a:cubicBezTo>
                      <a:cubicBezTo>
                        <a:pt x="322883" y="435820"/>
                        <a:pt x="309305" y="438080"/>
                        <a:pt x="307181" y="438611"/>
                      </a:cubicBezTo>
                      <a:cubicBezTo>
                        <a:pt x="304800" y="437024"/>
                        <a:pt x="302717" y="434854"/>
                        <a:pt x="300037" y="433849"/>
                      </a:cubicBezTo>
                      <a:cubicBezTo>
                        <a:pt x="296247" y="432428"/>
                        <a:pt x="291424" y="433820"/>
                        <a:pt x="288131" y="431468"/>
                      </a:cubicBezTo>
                      <a:cubicBezTo>
                        <a:pt x="285242" y="429405"/>
                        <a:pt x="285431" y="424832"/>
                        <a:pt x="283368" y="421943"/>
                      </a:cubicBezTo>
                      <a:cubicBezTo>
                        <a:pt x="281411" y="419203"/>
                        <a:pt x="278606" y="417180"/>
                        <a:pt x="276225" y="414799"/>
                      </a:cubicBezTo>
                      <a:cubicBezTo>
                        <a:pt x="264318" y="418767"/>
                        <a:pt x="269875" y="414799"/>
                        <a:pt x="264318" y="431468"/>
                      </a:cubicBezTo>
                      <a:cubicBezTo>
                        <a:pt x="263413" y="434183"/>
                        <a:pt x="259556" y="434643"/>
                        <a:pt x="257175" y="436230"/>
                      </a:cubicBezTo>
                      <a:cubicBezTo>
                        <a:pt x="242415" y="414092"/>
                        <a:pt x="261107" y="444760"/>
                        <a:pt x="250031" y="383843"/>
                      </a:cubicBezTo>
                      <a:cubicBezTo>
                        <a:pt x="249429" y="380530"/>
                        <a:pt x="245268" y="379080"/>
                        <a:pt x="242887" y="376699"/>
                      </a:cubicBezTo>
                      <a:cubicBezTo>
                        <a:pt x="240950" y="370887"/>
                        <a:pt x="240360" y="367028"/>
                        <a:pt x="235743" y="362411"/>
                      </a:cubicBezTo>
                      <a:cubicBezTo>
                        <a:pt x="225364" y="352032"/>
                        <a:pt x="204486" y="353853"/>
                        <a:pt x="192881" y="352886"/>
                      </a:cubicBezTo>
                      <a:cubicBezTo>
                        <a:pt x="190500" y="351299"/>
                        <a:pt x="187525" y="350359"/>
                        <a:pt x="185737" y="348124"/>
                      </a:cubicBezTo>
                      <a:cubicBezTo>
                        <a:pt x="184169" y="346164"/>
                        <a:pt x="185131" y="342755"/>
                        <a:pt x="183356" y="340980"/>
                      </a:cubicBezTo>
                      <a:cubicBezTo>
                        <a:pt x="174165" y="331789"/>
                        <a:pt x="164314" y="329442"/>
                        <a:pt x="152400" y="326693"/>
                      </a:cubicBezTo>
                      <a:lnTo>
                        <a:pt x="130968" y="321930"/>
                      </a:lnTo>
                      <a:cubicBezTo>
                        <a:pt x="126206" y="318755"/>
                        <a:pt x="121801" y="314964"/>
                        <a:pt x="116681" y="312405"/>
                      </a:cubicBezTo>
                      <a:cubicBezTo>
                        <a:pt x="104596" y="306363"/>
                        <a:pt x="110109" y="309612"/>
                        <a:pt x="100012" y="302880"/>
                      </a:cubicBezTo>
                      <a:cubicBezTo>
                        <a:pt x="97587" y="298030"/>
                        <a:pt x="95287" y="289491"/>
                        <a:pt x="88106" y="288593"/>
                      </a:cubicBezTo>
                      <a:cubicBezTo>
                        <a:pt x="84090" y="288091"/>
                        <a:pt x="80169" y="290180"/>
                        <a:pt x="76200" y="290974"/>
                      </a:cubicBezTo>
                      <a:cubicBezTo>
                        <a:pt x="78928" y="299160"/>
                        <a:pt x="82678" y="305926"/>
                        <a:pt x="73818" y="314786"/>
                      </a:cubicBezTo>
                      <a:cubicBezTo>
                        <a:pt x="71795" y="316809"/>
                        <a:pt x="69056" y="311611"/>
                        <a:pt x="66675" y="310024"/>
                      </a:cubicBezTo>
                      <a:cubicBezTo>
                        <a:pt x="59531" y="310818"/>
                        <a:pt x="51672" y="309191"/>
                        <a:pt x="45243" y="312405"/>
                      </a:cubicBezTo>
                      <a:cubicBezTo>
                        <a:pt x="17915" y="326069"/>
                        <a:pt x="66795" y="318923"/>
                        <a:pt x="35718" y="326693"/>
                      </a:cubicBezTo>
                      <a:cubicBezTo>
                        <a:pt x="28745" y="328436"/>
                        <a:pt x="21431" y="328280"/>
                        <a:pt x="14287" y="329074"/>
                      </a:cubicBezTo>
                      <a:cubicBezTo>
                        <a:pt x="11906" y="329868"/>
                        <a:pt x="8918" y="329680"/>
                        <a:pt x="7143" y="331455"/>
                      </a:cubicBezTo>
                      <a:cubicBezTo>
                        <a:pt x="1228" y="337370"/>
                        <a:pt x="9152" y="345184"/>
                        <a:pt x="0" y="331455"/>
                      </a:cubicBezTo>
                      <a:cubicBezTo>
                        <a:pt x="794" y="328280"/>
                        <a:pt x="226" y="324393"/>
                        <a:pt x="2381" y="321930"/>
                      </a:cubicBezTo>
                      <a:cubicBezTo>
                        <a:pt x="9124" y="314223"/>
                        <a:pt x="15462" y="312807"/>
                        <a:pt x="23812" y="310024"/>
                      </a:cubicBezTo>
                      <a:cubicBezTo>
                        <a:pt x="39763" y="286099"/>
                        <a:pt x="11121" y="325892"/>
                        <a:pt x="42862" y="298118"/>
                      </a:cubicBezTo>
                      <a:cubicBezTo>
                        <a:pt x="46079" y="295303"/>
                        <a:pt x="45140" y="289690"/>
                        <a:pt x="47625" y="286211"/>
                      </a:cubicBezTo>
                      <a:cubicBezTo>
                        <a:pt x="50510" y="282172"/>
                        <a:pt x="57620" y="280498"/>
                        <a:pt x="61912" y="279068"/>
                      </a:cubicBezTo>
                      <a:cubicBezTo>
                        <a:pt x="74927" y="270391"/>
                        <a:pt x="68189" y="277960"/>
                        <a:pt x="66675" y="255255"/>
                      </a:cubicBezTo>
                      <a:cubicBezTo>
                        <a:pt x="65512" y="237813"/>
                        <a:pt x="66376" y="220224"/>
                        <a:pt x="64293" y="202868"/>
                      </a:cubicBezTo>
                      <a:cubicBezTo>
                        <a:pt x="63952" y="200027"/>
                        <a:pt x="60811" y="198284"/>
                        <a:pt x="59531" y="195724"/>
                      </a:cubicBezTo>
                      <a:cubicBezTo>
                        <a:pt x="58409" y="193479"/>
                        <a:pt x="58718" y="190540"/>
                        <a:pt x="57150" y="188580"/>
                      </a:cubicBezTo>
                      <a:cubicBezTo>
                        <a:pt x="55362" y="186345"/>
                        <a:pt x="52387" y="185405"/>
                        <a:pt x="50006" y="183818"/>
                      </a:cubicBezTo>
                      <a:cubicBezTo>
                        <a:pt x="48418" y="181437"/>
                        <a:pt x="46523" y="179234"/>
                        <a:pt x="45243" y="176674"/>
                      </a:cubicBezTo>
                      <a:cubicBezTo>
                        <a:pt x="41105" y="168398"/>
                        <a:pt x="39290" y="153258"/>
                        <a:pt x="40481" y="150480"/>
                      </a:cubicBezTo>
                      <a:close/>
                    </a:path>
                  </a:pathLst>
                </a:cu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7" name="Freeform 6"/>
                <p:cNvSpPr/>
                <p:nvPr/>
              </p:nvSpPr>
              <p:spPr bwMode="auto">
                <a:xfrm>
                  <a:off x="4341019" y="5348540"/>
                  <a:ext cx="1957387" cy="392654"/>
                </a:xfrm>
                <a:custGeom>
                  <a:avLst/>
                  <a:gdLst>
                    <a:gd name="connsiteX0" fmla="*/ 1957387 w 1957387"/>
                    <a:gd name="connsiteY0" fmla="*/ 392654 h 392654"/>
                    <a:gd name="connsiteX1" fmla="*/ 1900237 w 1957387"/>
                    <a:gd name="connsiteY1" fmla="*/ 349791 h 392654"/>
                    <a:gd name="connsiteX2" fmla="*/ 1850231 w 1957387"/>
                    <a:gd name="connsiteY2" fmla="*/ 299785 h 392654"/>
                    <a:gd name="connsiteX3" fmla="*/ 1831181 w 1957387"/>
                    <a:gd name="connsiteY3" fmla="*/ 249779 h 392654"/>
                    <a:gd name="connsiteX4" fmla="*/ 1774031 w 1957387"/>
                    <a:gd name="connsiteY4" fmla="*/ 206916 h 392654"/>
                    <a:gd name="connsiteX5" fmla="*/ 1697831 w 1957387"/>
                    <a:gd name="connsiteY5" fmla="*/ 192629 h 392654"/>
                    <a:gd name="connsiteX6" fmla="*/ 1640681 w 1957387"/>
                    <a:gd name="connsiteY6" fmla="*/ 180723 h 392654"/>
                    <a:gd name="connsiteX7" fmla="*/ 1578769 w 1957387"/>
                    <a:gd name="connsiteY7" fmla="*/ 192629 h 392654"/>
                    <a:gd name="connsiteX8" fmla="*/ 1509712 w 1957387"/>
                    <a:gd name="connsiteY8" fmla="*/ 190248 h 392654"/>
                    <a:gd name="connsiteX9" fmla="*/ 1435894 w 1957387"/>
                    <a:gd name="connsiteY9" fmla="*/ 195010 h 392654"/>
                    <a:gd name="connsiteX10" fmla="*/ 1381125 w 1957387"/>
                    <a:gd name="connsiteY10" fmla="*/ 216441 h 392654"/>
                    <a:gd name="connsiteX11" fmla="*/ 1290637 w 1957387"/>
                    <a:gd name="connsiteY11" fmla="*/ 209298 h 392654"/>
                    <a:gd name="connsiteX12" fmla="*/ 1231106 w 1957387"/>
                    <a:gd name="connsiteY12" fmla="*/ 199773 h 392654"/>
                    <a:gd name="connsiteX13" fmla="*/ 1166812 w 1957387"/>
                    <a:gd name="connsiteY13" fmla="*/ 199773 h 392654"/>
                    <a:gd name="connsiteX14" fmla="*/ 1045369 w 1957387"/>
                    <a:gd name="connsiteY14" fmla="*/ 202154 h 392654"/>
                    <a:gd name="connsiteX15" fmla="*/ 1002506 w 1957387"/>
                    <a:gd name="connsiteY15" fmla="*/ 204535 h 392654"/>
                    <a:gd name="connsiteX16" fmla="*/ 912019 w 1957387"/>
                    <a:gd name="connsiteY16" fmla="*/ 221204 h 392654"/>
                    <a:gd name="connsiteX17" fmla="*/ 873919 w 1957387"/>
                    <a:gd name="connsiteY17" fmla="*/ 225966 h 392654"/>
                    <a:gd name="connsiteX18" fmla="*/ 845344 w 1957387"/>
                    <a:gd name="connsiteY18" fmla="*/ 185485 h 392654"/>
                    <a:gd name="connsiteX19" fmla="*/ 790575 w 1957387"/>
                    <a:gd name="connsiteY19" fmla="*/ 154529 h 392654"/>
                    <a:gd name="connsiteX20" fmla="*/ 742950 w 1957387"/>
                    <a:gd name="connsiteY20" fmla="*/ 135479 h 392654"/>
                    <a:gd name="connsiteX21" fmla="*/ 719137 w 1957387"/>
                    <a:gd name="connsiteY21" fmla="*/ 133098 h 392654"/>
                    <a:gd name="connsiteX22" fmla="*/ 664369 w 1957387"/>
                    <a:gd name="connsiteY22" fmla="*/ 128335 h 392654"/>
                    <a:gd name="connsiteX23" fmla="*/ 621506 w 1957387"/>
                    <a:gd name="connsiteY23" fmla="*/ 92616 h 392654"/>
                    <a:gd name="connsiteX24" fmla="*/ 547687 w 1957387"/>
                    <a:gd name="connsiteY24" fmla="*/ 78329 h 392654"/>
                    <a:gd name="connsiteX25" fmla="*/ 492919 w 1957387"/>
                    <a:gd name="connsiteY25" fmla="*/ 64041 h 392654"/>
                    <a:gd name="connsiteX26" fmla="*/ 478631 w 1957387"/>
                    <a:gd name="connsiteY26" fmla="*/ 28323 h 392654"/>
                    <a:gd name="connsiteX27" fmla="*/ 431006 w 1957387"/>
                    <a:gd name="connsiteY27" fmla="*/ 2129 h 392654"/>
                    <a:gd name="connsiteX28" fmla="*/ 385762 w 1957387"/>
                    <a:gd name="connsiteY28" fmla="*/ 2129 h 392654"/>
                    <a:gd name="connsiteX29" fmla="*/ 340519 w 1957387"/>
                    <a:gd name="connsiteY29" fmla="*/ 6891 h 392654"/>
                    <a:gd name="connsiteX30" fmla="*/ 309562 w 1957387"/>
                    <a:gd name="connsiteY30" fmla="*/ 30704 h 392654"/>
                    <a:gd name="connsiteX31" fmla="*/ 261937 w 1957387"/>
                    <a:gd name="connsiteY31" fmla="*/ 47373 h 392654"/>
                    <a:gd name="connsiteX32" fmla="*/ 164306 w 1957387"/>
                    <a:gd name="connsiteY32" fmla="*/ 71185 h 392654"/>
                    <a:gd name="connsiteX33" fmla="*/ 71437 w 1957387"/>
                    <a:gd name="connsiteY33" fmla="*/ 73566 h 392654"/>
                    <a:gd name="connsiteX34" fmla="*/ 0 w 1957387"/>
                    <a:gd name="connsiteY34" fmla="*/ 14035 h 39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57387" h="392654">
                      <a:moveTo>
                        <a:pt x="1957387" y="392654"/>
                      </a:moveTo>
                      <a:cubicBezTo>
                        <a:pt x="1937741" y="378961"/>
                        <a:pt x="1918096" y="365269"/>
                        <a:pt x="1900237" y="349791"/>
                      </a:cubicBezTo>
                      <a:cubicBezTo>
                        <a:pt x="1882378" y="334313"/>
                        <a:pt x="1861740" y="316454"/>
                        <a:pt x="1850231" y="299785"/>
                      </a:cubicBezTo>
                      <a:cubicBezTo>
                        <a:pt x="1838722" y="283116"/>
                        <a:pt x="1843881" y="265257"/>
                        <a:pt x="1831181" y="249779"/>
                      </a:cubicBezTo>
                      <a:cubicBezTo>
                        <a:pt x="1818481" y="234301"/>
                        <a:pt x="1796256" y="216441"/>
                        <a:pt x="1774031" y="206916"/>
                      </a:cubicBezTo>
                      <a:cubicBezTo>
                        <a:pt x="1751806" y="197391"/>
                        <a:pt x="1720056" y="196995"/>
                        <a:pt x="1697831" y="192629"/>
                      </a:cubicBezTo>
                      <a:cubicBezTo>
                        <a:pt x="1675606" y="188263"/>
                        <a:pt x="1660525" y="180723"/>
                        <a:pt x="1640681" y="180723"/>
                      </a:cubicBezTo>
                      <a:cubicBezTo>
                        <a:pt x="1620837" y="180723"/>
                        <a:pt x="1600597" y="191042"/>
                        <a:pt x="1578769" y="192629"/>
                      </a:cubicBezTo>
                      <a:cubicBezTo>
                        <a:pt x="1556941" y="194216"/>
                        <a:pt x="1533524" y="189851"/>
                        <a:pt x="1509712" y="190248"/>
                      </a:cubicBezTo>
                      <a:cubicBezTo>
                        <a:pt x="1485899" y="190645"/>
                        <a:pt x="1457325" y="190645"/>
                        <a:pt x="1435894" y="195010"/>
                      </a:cubicBezTo>
                      <a:cubicBezTo>
                        <a:pt x="1414463" y="199375"/>
                        <a:pt x="1405334" y="214060"/>
                        <a:pt x="1381125" y="216441"/>
                      </a:cubicBezTo>
                      <a:cubicBezTo>
                        <a:pt x="1356916" y="218822"/>
                        <a:pt x="1315640" y="212076"/>
                        <a:pt x="1290637" y="209298"/>
                      </a:cubicBezTo>
                      <a:cubicBezTo>
                        <a:pt x="1265634" y="206520"/>
                        <a:pt x="1251743" y="201360"/>
                        <a:pt x="1231106" y="199773"/>
                      </a:cubicBezTo>
                      <a:cubicBezTo>
                        <a:pt x="1210469" y="198186"/>
                        <a:pt x="1166812" y="199773"/>
                        <a:pt x="1166812" y="199773"/>
                      </a:cubicBezTo>
                      <a:lnTo>
                        <a:pt x="1045369" y="202154"/>
                      </a:lnTo>
                      <a:cubicBezTo>
                        <a:pt x="1017985" y="202948"/>
                        <a:pt x="1024731" y="201360"/>
                        <a:pt x="1002506" y="204535"/>
                      </a:cubicBezTo>
                      <a:cubicBezTo>
                        <a:pt x="980281" y="207710"/>
                        <a:pt x="933450" y="217632"/>
                        <a:pt x="912019" y="221204"/>
                      </a:cubicBezTo>
                      <a:cubicBezTo>
                        <a:pt x="890588" y="224776"/>
                        <a:pt x="885031" y="231919"/>
                        <a:pt x="873919" y="225966"/>
                      </a:cubicBezTo>
                      <a:cubicBezTo>
                        <a:pt x="862807" y="220013"/>
                        <a:pt x="859235" y="197391"/>
                        <a:pt x="845344" y="185485"/>
                      </a:cubicBezTo>
                      <a:cubicBezTo>
                        <a:pt x="831453" y="173579"/>
                        <a:pt x="807641" y="162863"/>
                        <a:pt x="790575" y="154529"/>
                      </a:cubicBezTo>
                      <a:cubicBezTo>
                        <a:pt x="773509" y="146195"/>
                        <a:pt x="754856" y="139051"/>
                        <a:pt x="742950" y="135479"/>
                      </a:cubicBezTo>
                      <a:cubicBezTo>
                        <a:pt x="731044" y="131907"/>
                        <a:pt x="719137" y="133098"/>
                        <a:pt x="719137" y="133098"/>
                      </a:cubicBezTo>
                      <a:cubicBezTo>
                        <a:pt x="706040" y="131907"/>
                        <a:pt x="680641" y="135082"/>
                        <a:pt x="664369" y="128335"/>
                      </a:cubicBezTo>
                      <a:cubicBezTo>
                        <a:pt x="648097" y="121588"/>
                        <a:pt x="640953" y="100950"/>
                        <a:pt x="621506" y="92616"/>
                      </a:cubicBezTo>
                      <a:cubicBezTo>
                        <a:pt x="602059" y="84282"/>
                        <a:pt x="569118" y="83091"/>
                        <a:pt x="547687" y="78329"/>
                      </a:cubicBezTo>
                      <a:cubicBezTo>
                        <a:pt x="526256" y="73567"/>
                        <a:pt x="504428" y="72375"/>
                        <a:pt x="492919" y="64041"/>
                      </a:cubicBezTo>
                      <a:cubicBezTo>
                        <a:pt x="481410" y="55707"/>
                        <a:pt x="488950" y="38642"/>
                        <a:pt x="478631" y="28323"/>
                      </a:cubicBezTo>
                      <a:cubicBezTo>
                        <a:pt x="468312" y="18004"/>
                        <a:pt x="446484" y="6495"/>
                        <a:pt x="431006" y="2129"/>
                      </a:cubicBezTo>
                      <a:cubicBezTo>
                        <a:pt x="415528" y="-2237"/>
                        <a:pt x="400843" y="1335"/>
                        <a:pt x="385762" y="2129"/>
                      </a:cubicBezTo>
                      <a:cubicBezTo>
                        <a:pt x="370681" y="2923"/>
                        <a:pt x="353219" y="2128"/>
                        <a:pt x="340519" y="6891"/>
                      </a:cubicBezTo>
                      <a:cubicBezTo>
                        <a:pt x="327819" y="11654"/>
                        <a:pt x="322659" y="23957"/>
                        <a:pt x="309562" y="30704"/>
                      </a:cubicBezTo>
                      <a:cubicBezTo>
                        <a:pt x="296465" y="37451"/>
                        <a:pt x="286146" y="40626"/>
                        <a:pt x="261937" y="47373"/>
                      </a:cubicBezTo>
                      <a:cubicBezTo>
                        <a:pt x="237728" y="54120"/>
                        <a:pt x="196056" y="66819"/>
                        <a:pt x="164306" y="71185"/>
                      </a:cubicBezTo>
                      <a:cubicBezTo>
                        <a:pt x="132556" y="75551"/>
                        <a:pt x="98821" y="83091"/>
                        <a:pt x="71437" y="73566"/>
                      </a:cubicBezTo>
                      <a:cubicBezTo>
                        <a:pt x="44053" y="64041"/>
                        <a:pt x="22026" y="39038"/>
                        <a:pt x="0" y="14035"/>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9" name="Freeform 8"/>
                <p:cNvSpPr/>
                <p:nvPr/>
              </p:nvSpPr>
              <p:spPr bwMode="auto">
                <a:xfrm>
                  <a:off x="3117056" y="5324380"/>
                  <a:ext cx="1223963" cy="504926"/>
                </a:xfrm>
                <a:custGeom>
                  <a:avLst/>
                  <a:gdLst>
                    <a:gd name="connsiteX0" fmla="*/ 1223963 w 1223963"/>
                    <a:gd name="connsiteY0" fmla="*/ 38195 h 504926"/>
                    <a:gd name="connsiteX1" fmla="*/ 1171575 w 1223963"/>
                    <a:gd name="connsiteY1" fmla="*/ 26289 h 504926"/>
                    <a:gd name="connsiteX2" fmla="*/ 1150144 w 1223963"/>
                    <a:gd name="connsiteY2" fmla="*/ 33433 h 504926"/>
                    <a:gd name="connsiteX3" fmla="*/ 1119188 w 1223963"/>
                    <a:gd name="connsiteY3" fmla="*/ 33433 h 504926"/>
                    <a:gd name="connsiteX4" fmla="*/ 1081088 w 1223963"/>
                    <a:gd name="connsiteY4" fmla="*/ 33433 h 504926"/>
                    <a:gd name="connsiteX5" fmla="*/ 1040607 w 1223963"/>
                    <a:gd name="connsiteY5" fmla="*/ 7239 h 504926"/>
                    <a:gd name="connsiteX6" fmla="*/ 1014413 w 1223963"/>
                    <a:gd name="connsiteY6" fmla="*/ 4858 h 504926"/>
                    <a:gd name="connsiteX7" fmla="*/ 976313 w 1223963"/>
                    <a:gd name="connsiteY7" fmla="*/ 95 h 504926"/>
                    <a:gd name="connsiteX8" fmla="*/ 931069 w 1223963"/>
                    <a:gd name="connsiteY8" fmla="*/ 9620 h 504926"/>
                    <a:gd name="connsiteX9" fmla="*/ 897732 w 1223963"/>
                    <a:gd name="connsiteY9" fmla="*/ 12001 h 504926"/>
                    <a:gd name="connsiteX10" fmla="*/ 859632 w 1223963"/>
                    <a:gd name="connsiteY10" fmla="*/ 28670 h 504926"/>
                    <a:gd name="connsiteX11" fmla="*/ 826294 w 1223963"/>
                    <a:gd name="connsiteY11" fmla="*/ 52483 h 504926"/>
                    <a:gd name="connsiteX12" fmla="*/ 804863 w 1223963"/>
                    <a:gd name="connsiteY12" fmla="*/ 95345 h 504926"/>
                    <a:gd name="connsiteX13" fmla="*/ 781050 w 1223963"/>
                    <a:gd name="connsiteY13" fmla="*/ 126301 h 504926"/>
                    <a:gd name="connsiteX14" fmla="*/ 745332 w 1223963"/>
                    <a:gd name="connsiteY14" fmla="*/ 135826 h 504926"/>
                    <a:gd name="connsiteX15" fmla="*/ 700088 w 1223963"/>
                    <a:gd name="connsiteY15" fmla="*/ 135826 h 504926"/>
                    <a:gd name="connsiteX16" fmla="*/ 673894 w 1223963"/>
                    <a:gd name="connsiteY16" fmla="*/ 164401 h 504926"/>
                    <a:gd name="connsiteX17" fmla="*/ 626269 w 1223963"/>
                    <a:gd name="connsiteY17" fmla="*/ 212026 h 504926"/>
                    <a:gd name="connsiteX18" fmla="*/ 602457 w 1223963"/>
                    <a:gd name="connsiteY18" fmla="*/ 223933 h 504926"/>
                    <a:gd name="connsiteX19" fmla="*/ 561975 w 1223963"/>
                    <a:gd name="connsiteY19" fmla="*/ 247745 h 504926"/>
                    <a:gd name="connsiteX20" fmla="*/ 516732 w 1223963"/>
                    <a:gd name="connsiteY20" fmla="*/ 269176 h 504926"/>
                    <a:gd name="connsiteX21" fmla="*/ 483394 w 1223963"/>
                    <a:gd name="connsiteY21" fmla="*/ 292989 h 504926"/>
                    <a:gd name="connsiteX22" fmla="*/ 435769 w 1223963"/>
                    <a:gd name="connsiteY22" fmla="*/ 292989 h 504926"/>
                    <a:gd name="connsiteX23" fmla="*/ 409575 w 1223963"/>
                    <a:gd name="connsiteY23" fmla="*/ 307276 h 504926"/>
                    <a:gd name="connsiteX24" fmla="*/ 378619 w 1223963"/>
                    <a:gd name="connsiteY24" fmla="*/ 340614 h 504926"/>
                    <a:gd name="connsiteX25" fmla="*/ 352425 w 1223963"/>
                    <a:gd name="connsiteY25" fmla="*/ 378714 h 504926"/>
                    <a:gd name="connsiteX26" fmla="*/ 330994 w 1223963"/>
                    <a:gd name="connsiteY26" fmla="*/ 438245 h 504926"/>
                    <a:gd name="connsiteX27" fmla="*/ 254794 w 1223963"/>
                    <a:gd name="connsiteY27" fmla="*/ 450151 h 504926"/>
                    <a:gd name="connsiteX28" fmla="*/ 188119 w 1223963"/>
                    <a:gd name="connsiteY28" fmla="*/ 462058 h 504926"/>
                    <a:gd name="connsiteX29" fmla="*/ 90488 w 1223963"/>
                    <a:gd name="connsiteY29" fmla="*/ 500158 h 504926"/>
                    <a:gd name="connsiteX30" fmla="*/ 40482 w 1223963"/>
                    <a:gd name="connsiteY30" fmla="*/ 502539 h 504926"/>
                    <a:gd name="connsiteX31" fmla="*/ 14288 w 1223963"/>
                    <a:gd name="connsiteY31" fmla="*/ 483489 h 504926"/>
                    <a:gd name="connsiteX32" fmla="*/ 0 w 1223963"/>
                    <a:gd name="connsiteY32" fmla="*/ 450151 h 50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23963" h="504926">
                      <a:moveTo>
                        <a:pt x="1223963" y="38195"/>
                      </a:moveTo>
                      <a:cubicBezTo>
                        <a:pt x="1203920" y="32639"/>
                        <a:pt x="1183878" y="27083"/>
                        <a:pt x="1171575" y="26289"/>
                      </a:cubicBezTo>
                      <a:cubicBezTo>
                        <a:pt x="1159272" y="25495"/>
                        <a:pt x="1158875" y="32242"/>
                        <a:pt x="1150144" y="33433"/>
                      </a:cubicBezTo>
                      <a:cubicBezTo>
                        <a:pt x="1141413" y="34624"/>
                        <a:pt x="1119188" y="33433"/>
                        <a:pt x="1119188" y="33433"/>
                      </a:cubicBezTo>
                      <a:cubicBezTo>
                        <a:pt x="1107679" y="33433"/>
                        <a:pt x="1094185" y="37799"/>
                        <a:pt x="1081088" y="33433"/>
                      </a:cubicBezTo>
                      <a:cubicBezTo>
                        <a:pt x="1067991" y="29067"/>
                        <a:pt x="1051719" y="12001"/>
                        <a:pt x="1040607" y="7239"/>
                      </a:cubicBezTo>
                      <a:cubicBezTo>
                        <a:pt x="1029495" y="2477"/>
                        <a:pt x="1025128" y="6049"/>
                        <a:pt x="1014413" y="4858"/>
                      </a:cubicBezTo>
                      <a:cubicBezTo>
                        <a:pt x="1003698" y="3667"/>
                        <a:pt x="990204" y="-699"/>
                        <a:pt x="976313" y="95"/>
                      </a:cubicBezTo>
                      <a:cubicBezTo>
                        <a:pt x="962422" y="889"/>
                        <a:pt x="944166" y="7636"/>
                        <a:pt x="931069" y="9620"/>
                      </a:cubicBezTo>
                      <a:cubicBezTo>
                        <a:pt x="917972" y="11604"/>
                        <a:pt x="909638" y="8826"/>
                        <a:pt x="897732" y="12001"/>
                      </a:cubicBezTo>
                      <a:cubicBezTo>
                        <a:pt x="885826" y="15176"/>
                        <a:pt x="871538" y="21923"/>
                        <a:pt x="859632" y="28670"/>
                      </a:cubicBezTo>
                      <a:cubicBezTo>
                        <a:pt x="847726" y="35417"/>
                        <a:pt x="835422" y="41371"/>
                        <a:pt x="826294" y="52483"/>
                      </a:cubicBezTo>
                      <a:cubicBezTo>
                        <a:pt x="817166" y="63596"/>
                        <a:pt x="812404" y="83042"/>
                        <a:pt x="804863" y="95345"/>
                      </a:cubicBezTo>
                      <a:cubicBezTo>
                        <a:pt x="797322" y="107648"/>
                        <a:pt x="790972" y="119554"/>
                        <a:pt x="781050" y="126301"/>
                      </a:cubicBezTo>
                      <a:cubicBezTo>
                        <a:pt x="771128" y="133048"/>
                        <a:pt x="758826" y="134239"/>
                        <a:pt x="745332" y="135826"/>
                      </a:cubicBezTo>
                      <a:cubicBezTo>
                        <a:pt x="731838" y="137413"/>
                        <a:pt x="711994" y="131064"/>
                        <a:pt x="700088" y="135826"/>
                      </a:cubicBezTo>
                      <a:cubicBezTo>
                        <a:pt x="688182" y="140588"/>
                        <a:pt x="686197" y="151701"/>
                        <a:pt x="673894" y="164401"/>
                      </a:cubicBezTo>
                      <a:cubicBezTo>
                        <a:pt x="661591" y="177101"/>
                        <a:pt x="638175" y="202104"/>
                        <a:pt x="626269" y="212026"/>
                      </a:cubicBezTo>
                      <a:cubicBezTo>
                        <a:pt x="614363" y="221948"/>
                        <a:pt x="613173" y="217980"/>
                        <a:pt x="602457" y="223933"/>
                      </a:cubicBezTo>
                      <a:cubicBezTo>
                        <a:pt x="591741" y="229886"/>
                        <a:pt x="576262" y="240205"/>
                        <a:pt x="561975" y="247745"/>
                      </a:cubicBezTo>
                      <a:cubicBezTo>
                        <a:pt x="547688" y="255285"/>
                        <a:pt x="529829" y="261635"/>
                        <a:pt x="516732" y="269176"/>
                      </a:cubicBezTo>
                      <a:cubicBezTo>
                        <a:pt x="503635" y="276717"/>
                        <a:pt x="496888" y="289020"/>
                        <a:pt x="483394" y="292989"/>
                      </a:cubicBezTo>
                      <a:cubicBezTo>
                        <a:pt x="469900" y="296958"/>
                        <a:pt x="448072" y="290608"/>
                        <a:pt x="435769" y="292989"/>
                      </a:cubicBezTo>
                      <a:cubicBezTo>
                        <a:pt x="423466" y="295370"/>
                        <a:pt x="419100" y="299339"/>
                        <a:pt x="409575" y="307276"/>
                      </a:cubicBezTo>
                      <a:cubicBezTo>
                        <a:pt x="400050" y="315213"/>
                        <a:pt x="388144" y="328708"/>
                        <a:pt x="378619" y="340614"/>
                      </a:cubicBezTo>
                      <a:cubicBezTo>
                        <a:pt x="369094" y="352520"/>
                        <a:pt x="360362" y="362442"/>
                        <a:pt x="352425" y="378714"/>
                      </a:cubicBezTo>
                      <a:cubicBezTo>
                        <a:pt x="344487" y="394986"/>
                        <a:pt x="347266" y="426339"/>
                        <a:pt x="330994" y="438245"/>
                      </a:cubicBezTo>
                      <a:cubicBezTo>
                        <a:pt x="314722" y="450151"/>
                        <a:pt x="278606" y="446182"/>
                        <a:pt x="254794" y="450151"/>
                      </a:cubicBezTo>
                      <a:cubicBezTo>
                        <a:pt x="230981" y="454120"/>
                        <a:pt x="215503" y="453724"/>
                        <a:pt x="188119" y="462058"/>
                      </a:cubicBezTo>
                      <a:cubicBezTo>
                        <a:pt x="160735" y="470392"/>
                        <a:pt x="115094" y="493411"/>
                        <a:pt x="90488" y="500158"/>
                      </a:cubicBezTo>
                      <a:cubicBezTo>
                        <a:pt x="65882" y="506905"/>
                        <a:pt x="53182" y="505317"/>
                        <a:pt x="40482" y="502539"/>
                      </a:cubicBezTo>
                      <a:cubicBezTo>
                        <a:pt x="27782" y="499761"/>
                        <a:pt x="21035" y="492220"/>
                        <a:pt x="14288" y="483489"/>
                      </a:cubicBezTo>
                      <a:cubicBezTo>
                        <a:pt x="7541" y="474758"/>
                        <a:pt x="6747" y="461263"/>
                        <a:pt x="0" y="450151"/>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0" name="Freeform 9"/>
                <p:cNvSpPr/>
                <p:nvPr/>
              </p:nvSpPr>
              <p:spPr bwMode="auto">
                <a:xfrm>
                  <a:off x="3092641" y="5779294"/>
                  <a:ext cx="362553" cy="454819"/>
                </a:xfrm>
                <a:custGeom>
                  <a:avLst/>
                  <a:gdLst>
                    <a:gd name="connsiteX0" fmla="*/ 29178 w 362553"/>
                    <a:gd name="connsiteY0" fmla="*/ 0 h 454819"/>
                    <a:gd name="connsiteX1" fmla="*/ 2984 w 362553"/>
                    <a:gd name="connsiteY1" fmla="*/ 88106 h 454819"/>
                    <a:gd name="connsiteX2" fmla="*/ 2984 w 362553"/>
                    <a:gd name="connsiteY2" fmla="*/ 109537 h 454819"/>
                    <a:gd name="connsiteX3" fmla="*/ 24415 w 362553"/>
                    <a:gd name="connsiteY3" fmla="*/ 135731 h 454819"/>
                    <a:gd name="connsiteX4" fmla="*/ 55372 w 362553"/>
                    <a:gd name="connsiteY4" fmla="*/ 180975 h 454819"/>
                    <a:gd name="connsiteX5" fmla="*/ 72040 w 362553"/>
                    <a:gd name="connsiteY5" fmla="*/ 216694 h 454819"/>
                    <a:gd name="connsiteX6" fmla="*/ 93472 w 362553"/>
                    <a:gd name="connsiteY6" fmla="*/ 240506 h 454819"/>
                    <a:gd name="connsiteX7" fmla="*/ 126809 w 362553"/>
                    <a:gd name="connsiteY7" fmla="*/ 240506 h 454819"/>
                    <a:gd name="connsiteX8" fmla="*/ 157765 w 362553"/>
                    <a:gd name="connsiteY8" fmla="*/ 226219 h 454819"/>
                    <a:gd name="connsiteX9" fmla="*/ 203009 w 362553"/>
                    <a:gd name="connsiteY9" fmla="*/ 223837 h 454819"/>
                    <a:gd name="connsiteX10" fmla="*/ 267303 w 362553"/>
                    <a:gd name="connsiteY10" fmla="*/ 238125 h 454819"/>
                    <a:gd name="connsiteX11" fmla="*/ 305403 w 362553"/>
                    <a:gd name="connsiteY11" fmla="*/ 250031 h 454819"/>
                    <a:gd name="connsiteX12" fmla="*/ 324453 w 362553"/>
                    <a:gd name="connsiteY12" fmla="*/ 292894 h 454819"/>
                    <a:gd name="connsiteX13" fmla="*/ 338740 w 362553"/>
                    <a:gd name="connsiteY13" fmla="*/ 314325 h 454819"/>
                    <a:gd name="connsiteX14" fmla="*/ 348265 w 362553"/>
                    <a:gd name="connsiteY14" fmla="*/ 330994 h 454819"/>
                    <a:gd name="connsiteX15" fmla="*/ 338740 w 362553"/>
                    <a:gd name="connsiteY15" fmla="*/ 350044 h 454819"/>
                    <a:gd name="connsiteX16" fmla="*/ 333978 w 362553"/>
                    <a:gd name="connsiteY16" fmla="*/ 364331 h 454819"/>
                    <a:gd name="connsiteX17" fmla="*/ 338740 w 362553"/>
                    <a:gd name="connsiteY17" fmla="*/ 419100 h 454819"/>
                    <a:gd name="connsiteX18" fmla="*/ 362553 w 362553"/>
                    <a:gd name="connsiteY18" fmla="*/ 454819 h 45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2553" h="454819">
                      <a:moveTo>
                        <a:pt x="29178" y="0"/>
                      </a:moveTo>
                      <a:cubicBezTo>
                        <a:pt x="18264" y="34925"/>
                        <a:pt x="7350" y="69850"/>
                        <a:pt x="2984" y="88106"/>
                      </a:cubicBezTo>
                      <a:cubicBezTo>
                        <a:pt x="-1382" y="106362"/>
                        <a:pt x="-588" y="101600"/>
                        <a:pt x="2984" y="109537"/>
                      </a:cubicBezTo>
                      <a:cubicBezTo>
                        <a:pt x="6556" y="117474"/>
                        <a:pt x="15684" y="123825"/>
                        <a:pt x="24415" y="135731"/>
                      </a:cubicBezTo>
                      <a:cubicBezTo>
                        <a:pt x="33146" y="147637"/>
                        <a:pt x="47435" y="167481"/>
                        <a:pt x="55372" y="180975"/>
                      </a:cubicBezTo>
                      <a:cubicBezTo>
                        <a:pt x="63309" y="194469"/>
                        <a:pt x="65690" y="206772"/>
                        <a:pt x="72040" y="216694"/>
                      </a:cubicBezTo>
                      <a:cubicBezTo>
                        <a:pt x="78390" y="226616"/>
                        <a:pt x="84344" y="236537"/>
                        <a:pt x="93472" y="240506"/>
                      </a:cubicBezTo>
                      <a:cubicBezTo>
                        <a:pt x="102600" y="244475"/>
                        <a:pt x="116094" y="242887"/>
                        <a:pt x="126809" y="240506"/>
                      </a:cubicBezTo>
                      <a:cubicBezTo>
                        <a:pt x="137524" y="238125"/>
                        <a:pt x="145065" y="228997"/>
                        <a:pt x="157765" y="226219"/>
                      </a:cubicBezTo>
                      <a:cubicBezTo>
                        <a:pt x="170465" y="223441"/>
                        <a:pt x="184753" y="221853"/>
                        <a:pt x="203009" y="223837"/>
                      </a:cubicBezTo>
                      <a:cubicBezTo>
                        <a:pt x="221265" y="225821"/>
                        <a:pt x="250237" y="233759"/>
                        <a:pt x="267303" y="238125"/>
                      </a:cubicBezTo>
                      <a:cubicBezTo>
                        <a:pt x="284369" y="242491"/>
                        <a:pt x="295878" y="240903"/>
                        <a:pt x="305403" y="250031"/>
                      </a:cubicBezTo>
                      <a:cubicBezTo>
                        <a:pt x="314928" y="259159"/>
                        <a:pt x="318897" y="282178"/>
                        <a:pt x="324453" y="292894"/>
                      </a:cubicBezTo>
                      <a:cubicBezTo>
                        <a:pt x="330009" y="303610"/>
                        <a:pt x="334771" y="307975"/>
                        <a:pt x="338740" y="314325"/>
                      </a:cubicBezTo>
                      <a:cubicBezTo>
                        <a:pt x="342709" y="320675"/>
                        <a:pt x="348265" y="325041"/>
                        <a:pt x="348265" y="330994"/>
                      </a:cubicBezTo>
                      <a:cubicBezTo>
                        <a:pt x="348265" y="336947"/>
                        <a:pt x="341121" y="344488"/>
                        <a:pt x="338740" y="350044"/>
                      </a:cubicBezTo>
                      <a:cubicBezTo>
                        <a:pt x="336359" y="355600"/>
                        <a:pt x="333978" y="352822"/>
                        <a:pt x="333978" y="364331"/>
                      </a:cubicBezTo>
                      <a:cubicBezTo>
                        <a:pt x="333978" y="375840"/>
                        <a:pt x="333978" y="404019"/>
                        <a:pt x="338740" y="419100"/>
                      </a:cubicBezTo>
                      <a:cubicBezTo>
                        <a:pt x="343503" y="434181"/>
                        <a:pt x="362553" y="454819"/>
                        <a:pt x="362553" y="454819"/>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4" name="Freeform 13"/>
                <p:cNvSpPr/>
                <p:nvPr/>
              </p:nvSpPr>
              <p:spPr bwMode="auto">
                <a:xfrm>
                  <a:off x="2588419" y="5530675"/>
                  <a:ext cx="531019" cy="248619"/>
                </a:xfrm>
                <a:custGeom>
                  <a:avLst/>
                  <a:gdLst>
                    <a:gd name="connsiteX0" fmla="*/ 531019 w 531019"/>
                    <a:gd name="connsiteY0" fmla="*/ 248619 h 248619"/>
                    <a:gd name="connsiteX1" fmla="*/ 492919 w 531019"/>
                    <a:gd name="connsiteY1" fmla="*/ 200994 h 248619"/>
                    <a:gd name="connsiteX2" fmla="*/ 476250 w 531019"/>
                    <a:gd name="connsiteY2" fmla="*/ 200994 h 248619"/>
                    <a:gd name="connsiteX3" fmla="*/ 445294 w 531019"/>
                    <a:gd name="connsiteY3" fmla="*/ 222425 h 248619"/>
                    <a:gd name="connsiteX4" fmla="*/ 402431 w 531019"/>
                    <a:gd name="connsiteY4" fmla="*/ 193850 h 248619"/>
                    <a:gd name="connsiteX5" fmla="*/ 407194 w 531019"/>
                    <a:gd name="connsiteY5" fmla="*/ 155750 h 248619"/>
                    <a:gd name="connsiteX6" fmla="*/ 407194 w 531019"/>
                    <a:gd name="connsiteY6" fmla="*/ 120031 h 248619"/>
                    <a:gd name="connsiteX7" fmla="*/ 371475 w 531019"/>
                    <a:gd name="connsiteY7" fmla="*/ 122413 h 248619"/>
                    <a:gd name="connsiteX8" fmla="*/ 340519 w 531019"/>
                    <a:gd name="connsiteY8" fmla="*/ 124794 h 248619"/>
                    <a:gd name="connsiteX9" fmla="*/ 321469 w 531019"/>
                    <a:gd name="connsiteY9" fmla="*/ 70025 h 248619"/>
                    <a:gd name="connsiteX10" fmla="*/ 311944 w 531019"/>
                    <a:gd name="connsiteY10" fmla="*/ 62881 h 248619"/>
                    <a:gd name="connsiteX11" fmla="*/ 276225 w 531019"/>
                    <a:gd name="connsiteY11" fmla="*/ 72406 h 248619"/>
                    <a:gd name="connsiteX12" fmla="*/ 254794 w 531019"/>
                    <a:gd name="connsiteY12" fmla="*/ 89075 h 248619"/>
                    <a:gd name="connsiteX13" fmla="*/ 159544 w 531019"/>
                    <a:gd name="connsiteY13" fmla="*/ 58119 h 248619"/>
                    <a:gd name="connsiteX14" fmla="*/ 116681 w 531019"/>
                    <a:gd name="connsiteY14" fmla="*/ 8113 h 248619"/>
                    <a:gd name="connsiteX15" fmla="*/ 90487 w 531019"/>
                    <a:gd name="connsiteY15" fmla="*/ 969 h 248619"/>
                    <a:gd name="connsiteX16" fmla="*/ 90487 w 531019"/>
                    <a:gd name="connsiteY16" fmla="*/ 17638 h 248619"/>
                    <a:gd name="connsiteX17" fmla="*/ 76200 w 531019"/>
                    <a:gd name="connsiteY17" fmla="*/ 34306 h 248619"/>
                    <a:gd name="connsiteX18" fmla="*/ 23812 w 531019"/>
                    <a:gd name="connsiteY18" fmla="*/ 34306 h 248619"/>
                    <a:gd name="connsiteX19" fmla="*/ 0 w 531019"/>
                    <a:gd name="connsiteY19" fmla="*/ 62881 h 24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1019" h="248619">
                      <a:moveTo>
                        <a:pt x="531019" y="248619"/>
                      </a:moveTo>
                      <a:cubicBezTo>
                        <a:pt x="516533" y="228775"/>
                        <a:pt x="502047" y="208932"/>
                        <a:pt x="492919" y="200994"/>
                      </a:cubicBezTo>
                      <a:cubicBezTo>
                        <a:pt x="483791" y="193056"/>
                        <a:pt x="484187" y="197422"/>
                        <a:pt x="476250" y="200994"/>
                      </a:cubicBezTo>
                      <a:cubicBezTo>
                        <a:pt x="468313" y="204566"/>
                        <a:pt x="457597" y="223616"/>
                        <a:pt x="445294" y="222425"/>
                      </a:cubicBezTo>
                      <a:cubicBezTo>
                        <a:pt x="432991" y="221234"/>
                        <a:pt x="408781" y="204962"/>
                        <a:pt x="402431" y="193850"/>
                      </a:cubicBezTo>
                      <a:cubicBezTo>
                        <a:pt x="396081" y="182738"/>
                        <a:pt x="406400" y="168053"/>
                        <a:pt x="407194" y="155750"/>
                      </a:cubicBezTo>
                      <a:cubicBezTo>
                        <a:pt x="407988" y="143447"/>
                        <a:pt x="413147" y="125587"/>
                        <a:pt x="407194" y="120031"/>
                      </a:cubicBezTo>
                      <a:cubicBezTo>
                        <a:pt x="401241" y="114475"/>
                        <a:pt x="371475" y="122413"/>
                        <a:pt x="371475" y="122413"/>
                      </a:cubicBezTo>
                      <a:cubicBezTo>
                        <a:pt x="360363" y="123207"/>
                        <a:pt x="348853" y="133525"/>
                        <a:pt x="340519" y="124794"/>
                      </a:cubicBezTo>
                      <a:cubicBezTo>
                        <a:pt x="332185" y="116063"/>
                        <a:pt x="326231" y="80344"/>
                        <a:pt x="321469" y="70025"/>
                      </a:cubicBezTo>
                      <a:cubicBezTo>
                        <a:pt x="316707" y="59706"/>
                        <a:pt x="319485" y="62484"/>
                        <a:pt x="311944" y="62881"/>
                      </a:cubicBezTo>
                      <a:cubicBezTo>
                        <a:pt x="304403" y="63278"/>
                        <a:pt x="285750" y="68040"/>
                        <a:pt x="276225" y="72406"/>
                      </a:cubicBezTo>
                      <a:cubicBezTo>
                        <a:pt x="266700" y="76772"/>
                        <a:pt x="274241" y="91456"/>
                        <a:pt x="254794" y="89075"/>
                      </a:cubicBezTo>
                      <a:cubicBezTo>
                        <a:pt x="235347" y="86694"/>
                        <a:pt x="182563" y="71613"/>
                        <a:pt x="159544" y="58119"/>
                      </a:cubicBezTo>
                      <a:cubicBezTo>
                        <a:pt x="136525" y="44625"/>
                        <a:pt x="128191" y="17638"/>
                        <a:pt x="116681" y="8113"/>
                      </a:cubicBezTo>
                      <a:cubicBezTo>
                        <a:pt x="105171" y="-1412"/>
                        <a:pt x="94853" y="-618"/>
                        <a:pt x="90487" y="969"/>
                      </a:cubicBezTo>
                      <a:cubicBezTo>
                        <a:pt x="86121" y="2556"/>
                        <a:pt x="92868" y="12082"/>
                        <a:pt x="90487" y="17638"/>
                      </a:cubicBezTo>
                      <a:cubicBezTo>
                        <a:pt x="88106" y="23194"/>
                        <a:pt x="87312" y="31528"/>
                        <a:pt x="76200" y="34306"/>
                      </a:cubicBezTo>
                      <a:cubicBezTo>
                        <a:pt x="65087" y="37084"/>
                        <a:pt x="36512" y="29543"/>
                        <a:pt x="23812" y="34306"/>
                      </a:cubicBezTo>
                      <a:cubicBezTo>
                        <a:pt x="11112" y="39069"/>
                        <a:pt x="0" y="62881"/>
                        <a:pt x="0" y="62881"/>
                      </a:cubicBezTo>
                    </a:path>
                  </a:pathLst>
                </a:cu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5" name="Freeform 14"/>
                <p:cNvSpPr/>
                <p:nvPr/>
              </p:nvSpPr>
              <p:spPr bwMode="auto">
                <a:xfrm>
                  <a:off x="2507456" y="5167313"/>
                  <a:ext cx="365663" cy="1076325"/>
                </a:xfrm>
                <a:custGeom>
                  <a:avLst/>
                  <a:gdLst>
                    <a:gd name="connsiteX0" fmla="*/ 0 w 365663"/>
                    <a:gd name="connsiteY0" fmla="*/ 1076325 h 1076325"/>
                    <a:gd name="connsiteX1" fmla="*/ 88107 w 365663"/>
                    <a:gd name="connsiteY1" fmla="*/ 1066800 h 1076325"/>
                    <a:gd name="connsiteX2" fmla="*/ 150019 w 365663"/>
                    <a:gd name="connsiteY2" fmla="*/ 1062037 h 1076325"/>
                    <a:gd name="connsiteX3" fmla="*/ 245269 w 365663"/>
                    <a:gd name="connsiteY3" fmla="*/ 1062037 h 1076325"/>
                    <a:gd name="connsiteX4" fmla="*/ 359569 w 365663"/>
                    <a:gd name="connsiteY4" fmla="*/ 995362 h 1076325"/>
                    <a:gd name="connsiteX5" fmla="*/ 345282 w 365663"/>
                    <a:gd name="connsiteY5" fmla="*/ 931068 h 1076325"/>
                    <a:gd name="connsiteX6" fmla="*/ 304800 w 365663"/>
                    <a:gd name="connsiteY6" fmla="*/ 895350 h 1076325"/>
                    <a:gd name="connsiteX7" fmla="*/ 292894 w 365663"/>
                    <a:gd name="connsiteY7" fmla="*/ 859631 h 1076325"/>
                    <a:gd name="connsiteX8" fmla="*/ 271463 w 365663"/>
                    <a:gd name="connsiteY8" fmla="*/ 847725 h 1076325"/>
                    <a:gd name="connsiteX9" fmla="*/ 207169 w 365663"/>
                    <a:gd name="connsiteY9" fmla="*/ 850106 h 1076325"/>
                    <a:gd name="connsiteX10" fmla="*/ 183357 w 365663"/>
                    <a:gd name="connsiteY10" fmla="*/ 847725 h 1076325"/>
                    <a:gd name="connsiteX11" fmla="*/ 161925 w 365663"/>
                    <a:gd name="connsiteY11" fmla="*/ 764381 h 1076325"/>
                    <a:gd name="connsiteX12" fmla="*/ 114300 w 365663"/>
                    <a:gd name="connsiteY12" fmla="*/ 702468 h 1076325"/>
                    <a:gd name="connsiteX13" fmla="*/ 59532 w 365663"/>
                    <a:gd name="connsiteY13" fmla="*/ 619125 h 1076325"/>
                    <a:gd name="connsiteX14" fmla="*/ 42863 w 365663"/>
                    <a:gd name="connsiteY14" fmla="*/ 581025 h 1076325"/>
                    <a:gd name="connsiteX15" fmla="*/ 47625 w 365663"/>
                    <a:gd name="connsiteY15" fmla="*/ 514350 h 1076325"/>
                    <a:gd name="connsiteX16" fmla="*/ 100013 w 365663"/>
                    <a:gd name="connsiteY16" fmla="*/ 485775 h 1076325"/>
                    <a:gd name="connsiteX17" fmla="*/ 111919 w 365663"/>
                    <a:gd name="connsiteY17" fmla="*/ 452437 h 1076325"/>
                    <a:gd name="connsiteX18" fmla="*/ 88107 w 365663"/>
                    <a:gd name="connsiteY18" fmla="*/ 428625 h 1076325"/>
                    <a:gd name="connsiteX19" fmla="*/ 52388 w 365663"/>
                    <a:gd name="connsiteY19" fmla="*/ 407193 h 1076325"/>
                    <a:gd name="connsiteX20" fmla="*/ 45244 w 365663"/>
                    <a:gd name="connsiteY20" fmla="*/ 366712 h 1076325"/>
                    <a:gd name="connsiteX21" fmla="*/ 59532 w 365663"/>
                    <a:gd name="connsiteY21" fmla="*/ 283368 h 1076325"/>
                    <a:gd name="connsiteX22" fmla="*/ 119063 w 365663"/>
                    <a:gd name="connsiteY22" fmla="*/ 238125 h 1076325"/>
                    <a:gd name="connsiteX23" fmla="*/ 142875 w 365663"/>
                    <a:gd name="connsiteY23" fmla="*/ 166687 h 1076325"/>
                    <a:gd name="connsiteX24" fmla="*/ 197644 w 365663"/>
                    <a:gd name="connsiteY24" fmla="*/ 142875 h 1076325"/>
                    <a:gd name="connsiteX25" fmla="*/ 254794 w 365663"/>
                    <a:gd name="connsiteY25" fmla="*/ 119062 h 1076325"/>
                    <a:gd name="connsiteX26" fmla="*/ 283369 w 365663"/>
                    <a:gd name="connsiteY26" fmla="*/ 61912 h 1076325"/>
                    <a:gd name="connsiteX27" fmla="*/ 230982 w 365663"/>
                    <a:gd name="connsiteY27"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663" h="1076325">
                      <a:moveTo>
                        <a:pt x="0" y="1076325"/>
                      </a:moveTo>
                      <a:lnTo>
                        <a:pt x="88107" y="1066800"/>
                      </a:lnTo>
                      <a:cubicBezTo>
                        <a:pt x="113110" y="1064419"/>
                        <a:pt x="123825" y="1062831"/>
                        <a:pt x="150019" y="1062037"/>
                      </a:cubicBezTo>
                      <a:cubicBezTo>
                        <a:pt x="176213" y="1061243"/>
                        <a:pt x="210344" y="1073149"/>
                        <a:pt x="245269" y="1062037"/>
                      </a:cubicBezTo>
                      <a:cubicBezTo>
                        <a:pt x="280194" y="1050924"/>
                        <a:pt x="342900" y="1017190"/>
                        <a:pt x="359569" y="995362"/>
                      </a:cubicBezTo>
                      <a:cubicBezTo>
                        <a:pt x="376238" y="973534"/>
                        <a:pt x="354410" y="947737"/>
                        <a:pt x="345282" y="931068"/>
                      </a:cubicBezTo>
                      <a:cubicBezTo>
                        <a:pt x="336154" y="914399"/>
                        <a:pt x="313531" y="907256"/>
                        <a:pt x="304800" y="895350"/>
                      </a:cubicBezTo>
                      <a:cubicBezTo>
                        <a:pt x="296069" y="883444"/>
                        <a:pt x="298450" y="867569"/>
                        <a:pt x="292894" y="859631"/>
                      </a:cubicBezTo>
                      <a:cubicBezTo>
                        <a:pt x="287338" y="851693"/>
                        <a:pt x="285750" y="849312"/>
                        <a:pt x="271463" y="847725"/>
                      </a:cubicBezTo>
                      <a:cubicBezTo>
                        <a:pt x="257176" y="846138"/>
                        <a:pt x="221853" y="850106"/>
                        <a:pt x="207169" y="850106"/>
                      </a:cubicBezTo>
                      <a:cubicBezTo>
                        <a:pt x="192485" y="850106"/>
                        <a:pt x="190898" y="862012"/>
                        <a:pt x="183357" y="847725"/>
                      </a:cubicBezTo>
                      <a:cubicBezTo>
                        <a:pt x="175816" y="833437"/>
                        <a:pt x="173434" y="788590"/>
                        <a:pt x="161925" y="764381"/>
                      </a:cubicBezTo>
                      <a:cubicBezTo>
                        <a:pt x="150416" y="740172"/>
                        <a:pt x="131365" y="726677"/>
                        <a:pt x="114300" y="702468"/>
                      </a:cubicBezTo>
                      <a:cubicBezTo>
                        <a:pt x="97235" y="678259"/>
                        <a:pt x="71438" y="639365"/>
                        <a:pt x="59532" y="619125"/>
                      </a:cubicBezTo>
                      <a:cubicBezTo>
                        <a:pt x="47626" y="598884"/>
                        <a:pt x="44848" y="598487"/>
                        <a:pt x="42863" y="581025"/>
                      </a:cubicBezTo>
                      <a:cubicBezTo>
                        <a:pt x="40879" y="563562"/>
                        <a:pt x="38100" y="530225"/>
                        <a:pt x="47625" y="514350"/>
                      </a:cubicBezTo>
                      <a:cubicBezTo>
                        <a:pt x="57150" y="498475"/>
                        <a:pt x="89297" y="496094"/>
                        <a:pt x="100013" y="485775"/>
                      </a:cubicBezTo>
                      <a:cubicBezTo>
                        <a:pt x="110729" y="475456"/>
                        <a:pt x="113903" y="461962"/>
                        <a:pt x="111919" y="452437"/>
                      </a:cubicBezTo>
                      <a:cubicBezTo>
                        <a:pt x="109935" y="442912"/>
                        <a:pt x="98029" y="436166"/>
                        <a:pt x="88107" y="428625"/>
                      </a:cubicBezTo>
                      <a:cubicBezTo>
                        <a:pt x="78185" y="421084"/>
                        <a:pt x="59532" y="417512"/>
                        <a:pt x="52388" y="407193"/>
                      </a:cubicBezTo>
                      <a:cubicBezTo>
                        <a:pt x="45244" y="396874"/>
                        <a:pt x="44053" y="387349"/>
                        <a:pt x="45244" y="366712"/>
                      </a:cubicBezTo>
                      <a:cubicBezTo>
                        <a:pt x="46435" y="346075"/>
                        <a:pt x="47229" y="304799"/>
                        <a:pt x="59532" y="283368"/>
                      </a:cubicBezTo>
                      <a:cubicBezTo>
                        <a:pt x="71835" y="261937"/>
                        <a:pt x="105173" y="257572"/>
                        <a:pt x="119063" y="238125"/>
                      </a:cubicBezTo>
                      <a:cubicBezTo>
                        <a:pt x="132953" y="218678"/>
                        <a:pt x="129778" y="182562"/>
                        <a:pt x="142875" y="166687"/>
                      </a:cubicBezTo>
                      <a:cubicBezTo>
                        <a:pt x="155972" y="150812"/>
                        <a:pt x="197644" y="142875"/>
                        <a:pt x="197644" y="142875"/>
                      </a:cubicBezTo>
                      <a:cubicBezTo>
                        <a:pt x="216297" y="134937"/>
                        <a:pt x="240507" y="132556"/>
                        <a:pt x="254794" y="119062"/>
                      </a:cubicBezTo>
                      <a:cubicBezTo>
                        <a:pt x="269081" y="105568"/>
                        <a:pt x="287338" y="81756"/>
                        <a:pt x="283369" y="61912"/>
                      </a:cubicBezTo>
                      <a:cubicBezTo>
                        <a:pt x="279400" y="42068"/>
                        <a:pt x="255191" y="21034"/>
                        <a:pt x="230982" y="0"/>
                      </a:cubicBez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6" name="Freeform 15"/>
                <p:cNvSpPr/>
                <p:nvPr/>
              </p:nvSpPr>
              <p:spPr bwMode="auto">
                <a:xfrm>
                  <a:off x="2415349" y="3636169"/>
                  <a:ext cx="608839" cy="1531144"/>
                </a:xfrm>
                <a:custGeom>
                  <a:avLst/>
                  <a:gdLst>
                    <a:gd name="connsiteX0" fmla="*/ 330232 w 608839"/>
                    <a:gd name="connsiteY0" fmla="*/ 1531144 h 1531144"/>
                    <a:gd name="connsiteX1" fmla="*/ 263557 w 608839"/>
                    <a:gd name="connsiteY1" fmla="*/ 1502569 h 1531144"/>
                    <a:gd name="connsiteX2" fmla="*/ 201645 w 608839"/>
                    <a:gd name="connsiteY2" fmla="*/ 1495425 h 1531144"/>
                    <a:gd name="connsiteX3" fmla="*/ 144495 w 608839"/>
                    <a:gd name="connsiteY3" fmla="*/ 1502569 h 1531144"/>
                    <a:gd name="connsiteX4" fmla="*/ 108776 w 608839"/>
                    <a:gd name="connsiteY4" fmla="*/ 1483519 h 1531144"/>
                    <a:gd name="connsiteX5" fmla="*/ 68295 w 608839"/>
                    <a:gd name="connsiteY5" fmla="*/ 1481137 h 1531144"/>
                    <a:gd name="connsiteX6" fmla="*/ 20670 w 608839"/>
                    <a:gd name="connsiteY6" fmla="*/ 1464469 h 1531144"/>
                    <a:gd name="connsiteX7" fmla="*/ 1620 w 608839"/>
                    <a:gd name="connsiteY7" fmla="*/ 1404937 h 1531144"/>
                    <a:gd name="connsiteX8" fmla="*/ 4001 w 608839"/>
                    <a:gd name="connsiteY8" fmla="*/ 1307306 h 1531144"/>
                    <a:gd name="connsiteX9" fmla="*/ 27814 w 608839"/>
                    <a:gd name="connsiteY9" fmla="*/ 1276350 h 1531144"/>
                    <a:gd name="connsiteX10" fmla="*/ 65914 w 608839"/>
                    <a:gd name="connsiteY10" fmla="*/ 1278731 h 1531144"/>
                    <a:gd name="connsiteX11" fmla="*/ 132589 w 608839"/>
                    <a:gd name="connsiteY11" fmla="*/ 1295400 h 1531144"/>
                    <a:gd name="connsiteX12" fmla="*/ 149257 w 608839"/>
                    <a:gd name="connsiteY12" fmla="*/ 1269206 h 1531144"/>
                    <a:gd name="connsiteX13" fmla="*/ 161164 w 608839"/>
                    <a:gd name="connsiteY13" fmla="*/ 1176337 h 1531144"/>
                    <a:gd name="connsiteX14" fmla="*/ 204026 w 608839"/>
                    <a:gd name="connsiteY14" fmla="*/ 1097756 h 1531144"/>
                    <a:gd name="connsiteX15" fmla="*/ 242126 w 608839"/>
                    <a:gd name="connsiteY15" fmla="*/ 992981 h 1531144"/>
                    <a:gd name="connsiteX16" fmla="*/ 299276 w 608839"/>
                    <a:gd name="connsiteY16" fmla="*/ 954881 h 1531144"/>
                    <a:gd name="connsiteX17" fmla="*/ 299276 w 608839"/>
                    <a:gd name="connsiteY17" fmla="*/ 931069 h 1531144"/>
                    <a:gd name="connsiteX18" fmla="*/ 294514 w 608839"/>
                    <a:gd name="connsiteY18" fmla="*/ 892969 h 1531144"/>
                    <a:gd name="connsiteX19" fmla="*/ 346901 w 608839"/>
                    <a:gd name="connsiteY19" fmla="*/ 871537 h 1531144"/>
                    <a:gd name="connsiteX20" fmla="*/ 411195 w 608839"/>
                    <a:gd name="connsiteY20" fmla="*/ 904875 h 1531144"/>
                    <a:gd name="connsiteX21" fmla="*/ 449295 w 608839"/>
                    <a:gd name="connsiteY21" fmla="*/ 909637 h 1531144"/>
                    <a:gd name="connsiteX22" fmla="*/ 501682 w 608839"/>
                    <a:gd name="connsiteY22" fmla="*/ 852487 h 1531144"/>
                    <a:gd name="connsiteX23" fmla="*/ 539782 w 608839"/>
                    <a:gd name="connsiteY23" fmla="*/ 833437 h 1531144"/>
                    <a:gd name="connsiteX24" fmla="*/ 582645 w 608839"/>
                    <a:gd name="connsiteY24" fmla="*/ 821531 h 1531144"/>
                    <a:gd name="connsiteX25" fmla="*/ 596932 w 608839"/>
                    <a:gd name="connsiteY25" fmla="*/ 719137 h 1531144"/>
                    <a:gd name="connsiteX26" fmla="*/ 608839 w 608839"/>
                    <a:gd name="connsiteY26" fmla="*/ 621506 h 1531144"/>
                    <a:gd name="connsiteX27" fmla="*/ 596932 w 608839"/>
                    <a:gd name="connsiteY27" fmla="*/ 559594 h 1531144"/>
                    <a:gd name="connsiteX28" fmla="*/ 568357 w 608839"/>
                    <a:gd name="connsiteY28" fmla="*/ 533400 h 1531144"/>
                    <a:gd name="connsiteX29" fmla="*/ 501682 w 608839"/>
                    <a:gd name="connsiteY29" fmla="*/ 535781 h 1531144"/>
                    <a:gd name="connsiteX30" fmla="*/ 477870 w 608839"/>
                    <a:gd name="connsiteY30" fmla="*/ 502444 h 1531144"/>
                    <a:gd name="connsiteX31" fmla="*/ 446914 w 608839"/>
                    <a:gd name="connsiteY31" fmla="*/ 423862 h 1531144"/>
                    <a:gd name="connsiteX32" fmla="*/ 446914 w 608839"/>
                    <a:gd name="connsiteY32" fmla="*/ 302419 h 1531144"/>
                    <a:gd name="connsiteX33" fmla="*/ 465964 w 608839"/>
                    <a:gd name="connsiteY33" fmla="*/ 245269 h 1531144"/>
                    <a:gd name="connsiteX34" fmla="*/ 477870 w 608839"/>
                    <a:gd name="connsiteY34" fmla="*/ 140494 h 1531144"/>
                    <a:gd name="connsiteX35" fmla="*/ 480251 w 608839"/>
                    <a:gd name="connsiteY35" fmla="*/ 0 h 153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8839" h="1531144">
                      <a:moveTo>
                        <a:pt x="330232" y="1531144"/>
                      </a:moveTo>
                      <a:cubicBezTo>
                        <a:pt x="307610" y="1519833"/>
                        <a:pt x="284988" y="1508522"/>
                        <a:pt x="263557" y="1502569"/>
                      </a:cubicBezTo>
                      <a:cubicBezTo>
                        <a:pt x="242126" y="1496616"/>
                        <a:pt x="221489" y="1495425"/>
                        <a:pt x="201645" y="1495425"/>
                      </a:cubicBezTo>
                      <a:cubicBezTo>
                        <a:pt x="181801" y="1495425"/>
                        <a:pt x="159973" y="1504553"/>
                        <a:pt x="144495" y="1502569"/>
                      </a:cubicBezTo>
                      <a:cubicBezTo>
                        <a:pt x="129017" y="1500585"/>
                        <a:pt x="121476" y="1487091"/>
                        <a:pt x="108776" y="1483519"/>
                      </a:cubicBezTo>
                      <a:cubicBezTo>
                        <a:pt x="96076" y="1479947"/>
                        <a:pt x="82979" y="1484312"/>
                        <a:pt x="68295" y="1481137"/>
                      </a:cubicBezTo>
                      <a:cubicBezTo>
                        <a:pt x="53611" y="1477962"/>
                        <a:pt x="31782" y="1477169"/>
                        <a:pt x="20670" y="1464469"/>
                      </a:cubicBezTo>
                      <a:cubicBezTo>
                        <a:pt x="9558" y="1451769"/>
                        <a:pt x="4398" y="1431131"/>
                        <a:pt x="1620" y="1404937"/>
                      </a:cubicBezTo>
                      <a:cubicBezTo>
                        <a:pt x="-1158" y="1378743"/>
                        <a:pt x="-365" y="1328737"/>
                        <a:pt x="4001" y="1307306"/>
                      </a:cubicBezTo>
                      <a:cubicBezTo>
                        <a:pt x="8367" y="1285875"/>
                        <a:pt x="17495" y="1281112"/>
                        <a:pt x="27814" y="1276350"/>
                      </a:cubicBezTo>
                      <a:cubicBezTo>
                        <a:pt x="38133" y="1271588"/>
                        <a:pt x="48451" y="1275556"/>
                        <a:pt x="65914" y="1278731"/>
                      </a:cubicBezTo>
                      <a:cubicBezTo>
                        <a:pt x="83376" y="1281906"/>
                        <a:pt x="118698" y="1296988"/>
                        <a:pt x="132589" y="1295400"/>
                      </a:cubicBezTo>
                      <a:cubicBezTo>
                        <a:pt x="146480" y="1293812"/>
                        <a:pt x="144495" y="1289050"/>
                        <a:pt x="149257" y="1269206"/>
                      </a:cubicBezTo>
                      <a:cubicBezTo>
                        <a:pt x="154019" y="1249362"/>
                        <a:pt x="152036" y="1204912"/>
                        <a:pt x="161164" y="1176337"/>
                      </a:cubicBezTo>
                      <a:cubicBezTo>
                        <a:pt x="170292" y="1147762"/>
                        <a:pt x="190532" y="1128315"/>
                        <a:pt x="204026" y="1097756"/>
                      </a:cubicBezTo>
                      <a:cubicBezTo>
                        <a:pt x="217520" y="1067197"/>
                        <a:pt x="226251" y="1016793"/>
                        <a:pt x="242126" y="992981"/>
                      </a:cubicBezTo>
                      <a:cubicBezTo>
                        <a:pt x="258001" y="969168"/>
                        <a:pt x="289751" y="965200"/>
                        <a:pt x="299276" y="954881"/>
                      </a:cubicBezTo>
                      <a:cubicBezTo>
                        <a:pt x="308801" y="944562"/>
                        <a:pt x="300070" y="941388"/>
                        <a:pt x="299276" y="931069"/>
                      </a:cubicBezTo>
                      <a:cubicBezTo>
                        <a:pt x="298482" y="920750"/>
                        <a:pt x="286576" y="902891"/>
                        <a:pt x="294514" y="892969"/>
                      </a:cubicBezTo>
                      <a:cubicBezTo>
                        <a:pt x="302451" y="883047"/>
                        <a:pt x="327454" y="869553"/>
                        <a:pt x="346901" y="871537"/>
                      </a:cubicBezTo>
                      <a:cubicBezTo>
                        <a:pt x="366348" y="873521"/>
                        <a:pt x="394129" y="898525"/>
                        <a:pt x="411195" y="904875"/>
                      </a:cubicBezTo>
                      <a:cubicBezTo>
                        <a:pt x="428261" y="911225"/>
                        <a:pt x="434214" y="918368"/>
                        <a:pt x="449295" y="909637"/>
                      </a:cubicBezTo>
                      <a:cubicBezTo>
                        <a:pt x="464376" y="900906"/>
                        <a:pt x="486601" y="865187"/>
                        <a:pt x="501682" y="852487"/>
                      </a:cubicBezTo>
                      <a:cubicBezTo>
                        <a:pt x="516763" y="839787"/>
                        <a:pt x="526288" y="838596"/>
                        <a:pt x="539782" y="833437"/>
                      </a:cubicBezTo>
                      <a:cubicBezTo>
                        <a:pt x="553276" y="828278"/>
                        <a:pt x="573120" y="840581"/>
                        <a:pt x="582645" y="821531"/>
                      </a:cubicBezTo>
                      <a:cubicBezTo>
                        <a:pt x="592170" y="802481"/>
                        <a:pt x="592566" y="752474"/>
                        <a:pt x="596932" y="719137"/>
                      </a:cubicBezTo>
                      <a:cubicBezTo>
                        <a:pt x="601298" y="685800"/>
                        <a:pt x="608839" y="648096"/>
                        <a:pt x="608839" y="621506"/>
                      </a:cubicBezTo>
                      <a:cubicBezTo>
                        <a:pt x="608839" y="594916"/>
                        <a:pt x="603679" y="574278"/>
                        <a:pt x="596932" y="559594"/>
                      </a:cubicBezTo>
                      <a:cubicBezTo>
                        <a:pt x="590185" y="544910"/>
                        <a:pt x="584232" y="537369"/>
                        <a:pt x="568357" y="533400"/>
                      </a:cubicBezTo>
                      <a:cubicBezTo>
                        <a:pt x="552482" y="529431"/>
                        <a:pt x="516763" y="540940"/>
                        <a:pt x="501682" y="535781"/>
                      </a:cubicBezTo>
                      <a:cubicBezTo>
                        <a:pt x="486601" y="530622"/>
                        <a:pt x="486998" y="521097"/>
                        <a:pt x="477870" y="502444"/>
                      </a:cubicBezTo>
                      <a:cubicBezTo>
                        <a:pt x="468742" y="483791"/>
                        <a:pt x="452073" y="457199"/>
                        <a:pt x="446914" y="423862"/>
                      </a:cubicBezTo>
                      <a:cubicBezTo>
                        <a:pt x="441755" y="390525"/>
                        <a:pt x="443739" y="332185"/>
                        <a:pt x="446914" y="302419"/>
                      </a:cubicBezTo>
                      <a:cubicBezTo>
                        <a:pt x="450089" y="272653"/>
                        <a:pt x="460805" y="272256"/>
                        <a:pt x="465964" y="245269"/>
                      </a:cubicBezTo>
                      <a:cubicBezTo>
                        <a:pt x="471123" y="218282"/>
                        <a:pt x="475489" y="181372"/>
                        <a:pt x="477870" y="140494"/>
                      </a:cubicBezTo>
                      <a:cubicBezTo>
                        <a:pt x="480251" y="99616"/>
                        <a:pt x="480251" y="49808"/>
                        <a:pt x="480251" y="0"/>
                      </a:cubicBez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7" name="Freeform 16"/>
                <p:cNvSpPr/>
                <p:nvPr/>
              </p:nvSpPr>
              <p:spPr bwMode="auto">
                <a:xfrm>
                  <a:off x="2903629" y="2326469"/>
                  <a:ext cx="1585027" cy="1354944"/>
                </a:xfrm>
                <a:custGeom>
                  <a:avLst/>
                  <a:gdLst>
                    <a:gd name="connsiteX0" fmla="*/ 1496 w 1585027"/>
                    <a:gd name="connsiteY0" fmla="*/ 1354944 h 1354944"/>
                    <a:gd name="connsiteX1" fmla="*/ 3877 w 1585027"/>
                    <a:gd name="connsiteY1" fmla="*/ 1300175 h 1354944"/>
                    <a:gd name="connsiteX2" fmla="*/ 34834 w 1585027"/>
                    <a:gd name="connsiteY2" fmla="*/ 1285887 h 1354944"/>
                    <a:gd name="connsiteX3" fmla="*/ 70552 w 1585027"/>
                    <a:gd name="connsiteY3" fmla="*/ 1264456 h 1354944"/>
                    <a:gd name="connsiteX4" fmla="*/ 122940 w 1585027"/>
                    <a:gd name="connsiteY4" fmla="*/ 1219212 h 1354944"/>
                    <a:gd name="connsiteX5" fmla="*/ 170565 w 1585027"/>
                    <a:gd name="connsiteY5" fmla="*/ 1195400 h 1354944"/>
                    <a:gd name="connsiteX6" fmla="*/ 215809 w 1585027"/>
                    <a:gd name="connsiteY6" fmla="*/ 1193019 h 1354944"/>
                    <a:gd name="connsiteX7" fmla="*/ 287246 w 1585027"/>
                    <a:gd name="connsiteY7" fmla="*/ 1112056 h 1354944"/>
                    <a:gd name="connsiteX8" fmla="*/ 275340 w 1585027"/>
                    <a:gd name="connsiteY8" fmla="*/ 1057287 h 1354944"/>
                    <a:gd name="connsiteX9" fmla="*/ 225334 w 1585027"/>
                    <a:gd name="connsiteY9" fmla="*/ 988231 h 1354944"/>
                    <a:gd name="connsiteX10" fmla="*/ 170565 w 1585027"/>
                    <a:gd name="connsiteY10" fmla="*/ 962037 h 1354944"/>
                    <a:gd name="connsiteX11" fmla="*/ 141990 w 1585027"/>
                    <a:gd name="connsiteY11" fmla="*/ 914412 h 1354944"/>
                    <a:gd name="connsiteX12" fmla="*/ 144371 w 1585027"/>
                    <a:gd name="connsiteY12" fmla="*/ 850119 h 1354944"/>
                    <a:gd name="connsiteX13" fmla="*/ 168184 w 1585027"/>
                    <a:gd name="connsiteY13" fmla="*/ 814400 h 1354944"/>
                    <a:gd name="connsiteX14" fmla="*/ 199140 w 1585027"/>
                    <a:gd name="connsiteY14" fmla="*/ 814400 h 1354944"/>
                    <a:gd name="connsiteX15" fmla="*/ 239621 w 1585027"/>
                    <a:gd name="connsiteY15" fmla="*/ 828687 h 1354944"/>
                    <a:gd name="connsiteX16" fmla="*/ 270577 w 1585027"/>
                    <a:gd name="connsiteY16" fmla="*/ 809637 h 1354944"/>
                    <a:gd name="connsiteX17" fmla="*/ 253909 w 1585027"/>
                    <a:gd name="connsiteY17" fmla="*/ 778681 h 1354944"/>
                    <a:gd name="connsiteX18" fmla="*/ 218190 w 1585027"/>
                    <a:gd name="connsiteY18" fmla="*/ 752487 h 1354944"/>
                    <a:gd name="connsiteX19" fmla="*/ 199140 w 1585027"/>
                    <a:gd name="connsiteY19" fmla="*/ 676287 h 1354944"/>
                    <a:gd name="connsiteX20" fmla="*/ 189615 w 1585027"/>
                    <a:gd name="connsiteY20" fmla="*/ 623900 h 1354944"/>
                    <a:gd name="connsiteX21" fmla="*/ 175327 w 1585027"/>
                    <a:gd name="connsiteY21" fmla="*/ 595325 h 1354944"/>
                    <a:gd name="connsiteX22" fmla="*/ 156277 w 1585027"/>
                    <a:gd name="connsiteY22" fmla="*/ 600087 h 1354944"/>
                    <a:gd name="connsiteX23" fmla="*/ 118177 w 1585027"/>
                    <a:gd name="connsiteY23" fmla="*/ 609612 h 1354944"/>
                    <a:gd name="connsiteX24" fmla="*/ 84840 w 1585027"/>
                    <a:gd name="connsiteY24" fmla="*/ 611994 h 1354944"/>
                    <a:gd name="connsiteX25" fmla="*/ 65790 w 1585027"/>
                    <a:gd name="connsiteY25" fmla="*/ 554844 h 1354944"/>
                    <a:gd name="connsiteX26" fmla="*/ 65790 w 1585027"/>
                    <a:gd name="connsiteY26" fmla="*/ 504837 h 1354944"/>
                    <a:gd name="connsiteX27" fmla="*/ 106271 w 1585027"/>
                    <a:gd name="connsiteY27" fmla="*/ 481025 h 1354944"/>
                    <a:gd name="connsiteX28" fmla="*/ 153896 w 1585027"/>
                    <a:gd name="connsiteY28" fmla="*/ 469119 h 1354944"/>
                    <a:gd name="connsiteX29" fmla="*/ 220571 w 1585027"/>
                    <a:gd name="connsiteY29" fmla="*/ 476262 h 1354944"/>
                    <a:gd name="connsiteX30" fmla="*/ 277721 w 1585027"/>
                    <a:gd name="connsiteY30" fmla="*/ 478644 h 1354944"/>
                    <a:gd name="connsiteX31" fmla="*/ 299152 w 1585027"/>
                    <a:gd name="connsiteY31" fmla="*/ 435781 h 1354944"/>
                    <a:gd name="connsiteX32" fmla="*/ 292009 w 1585027"/>
                    <a:gd name="connsiteY32" fmla="*/ 354819 h 1354944"/>
                    <a:gd name="connsiteX33" fmla="*/ 280102 w 1585027"/>
                    <a:gd name="connsiteY33" fmla="*/ 285762 h 1354944"/>
                    <a:gd name="connsiteX34" fmla="*/ 294390 w 1585027"/>
                    <a:gd name="connsiteY34" fmla="*/ 235756 h 1354944"/>
                    <a:gd name="connsiteX35" fmla="*/ 311059 w 1585027"/>
                    <a:gd name="connsiteY35" fmla="*/ 204800 h 1354944"/>
                    <a:gd name="connsiteX36" fmla="*/ 356302 w 1585027"/>
                    <a:gd name="connsiteY36" fmla="*/ 178606 h 1354944"/>
                    <a:gd name="connsiteX37" fmla="*/ 380115 w 1585027"/>
                    <a:gd name="connsiteY37" fmla="*/ 135744 h 1354944"/>
                    <a:gd name="connsiteX38" fmla="*/ 406309 w 1585027"/>
                    <a:gd name="connsiteY38" fmla="*/ 116694 h 1354944"/>
                    <a:gd name="connsiteX39" fmla="*/ 420596 w 1585027"/>
                    <a:gd name="connsiteY39" fmla="*/ 104787 h 1354944"/>
                    <a:gd name="connsiteX40" fmla="*/ 439646 w 1585027"/>
                    <a:gd name="connsiteY40" fmla="*/ 119075 h 1354944"/>
                    <a:gd name="connsiteX41" fmla="*/ 463459 w 1585027"/>
                    <a:gd name="connsiteY41" fmla="*/ 150031 h 1354944"/>
                    <a:gd name="connsiteX42" fmla="*/ 475365 w 1585027"/>
                    <a:gd name="connsiteY42" fmla="*/ 178606 h 1354944"/>
                    <a:gd name="connsiteX43" fmla="*/ 494415 w 1585027"/>
                    <a:gd name="connsiteY43" fmla="*/ 200037 h 1354944"/>
                    <a:gd name="connsiteX44" fmla="*/ 551565 w 1585027"/>
                    <a:gd name="connsiteY44" fmla="*/ 204800 h 1354944"/>
                    <a:gd name="connsiteX45" fmla="*/ 601571 w 1585027"/>
                    <a:gd name="connsiteY45" fmla="*/ 204800 h 1354944"/>
                    <a:gd name="connsiteX46" fmla="*/ 656340 w 1585027"/>
                    <a:gd name="connsiteY46" fmla="*/ 223850 h 1354944"/>
                    <a:gd name="connsiteX47" fmla="*/ 694440 w 1585027"/>
                    <a:gd name="connsiteY47" fmla="*/ 271475 h 1354944"/>
                    <a:gd name="connsiteX48" fmla="*/ 723015 w 1585027"/>
                    <a:gd name="connsiteY48" fmla="*/ 269094 h 1354944"/>
                    <a:gd name="connsiteX49" fmla="*/ 770640 w 1585027"/>
                    <a:gd name="connsiteY49" fmla="*/ 276237 h 1354944"/>
                    <a:gd name="connsiteX50" fmla="*/ 806359 w 1585027"/>
                    <a:gd name="connsiteY50" fmla="*/ 292906 h 1354944"/>
                    <a:gd name="connsiteX51" fmla="*/ 865890 w 1585027"/>
                    <a:gd name="connsiteY51" fmla="*/ 276237 h 1354944"/>
                    <a:gd name="connsiteX52" fmla="*/ 901609 w 1585027"/>
                    <a:gd name="connsiteY52" fmla="*/ 245281 h 1354944"/>
                    <a:gd name="connsiteX53" fmla="*/ 944471 w 1585027"/>
                    <a:gd name="connsiteY53" fmla="*/ 188131 h 1354944"/>
                    <a:gd name="connsiteX54" fmla="*/ 982571 w 1585027"/>
                    <a:gd name="connsiteY54" fmla="*/ 145269 h 1354944"/>
                    <a:gd name="connsiteX55" fmla="*/ 1023052 w 1585027"/>
                    <a:gd name="connsiteY55" fmla="*/ 130981 h 1354944"/>
                    <a:gd name="connsiteX56" fmla="*/ 1096871 w 1585027"/>
                    <a:gd name="connsiteY56" fmla="*/ 95262 h 1354944"/>
                    <a:gd name="connsiteX57" fmla="*/ 1161165 w 1585027"/>
                    <a:gd name="connsiteY57" fmla="*/ 54781 h 1354944"/>
                    <a:gd name="connsiteX58" fmla="*/ 1201646 w 1585027"/>
                    <a:gd name="connsiteY58" fmla="*/ 61925 h 1354944"/>
                    <a:gd name="connsiteX59" fmla="*/ 1237365 w 1585027"/>
                    <a:gd name="connsiteY59" fmla="*/ 64306 h 1354944"/>
                    <a:gd name="connsiteX60" fmla="*/ 1299277 w 1585027"/>
                    <a:gd name="connsiteY60" fmla="*/ 47637 h 1354944"/>
                    <a:gd name="connsiteX61" fmla="*/ 1354046 w 1585027"/>
                    <a:gd name="connsiteY61" fmla="*/ 16681 h 1354944"/>
                    <a:gd name="connsiteX62" fmla="*/ 1411196 w 1585027"/>
                    <a:gd name="connsiteY62" fmla="*/ 12 h 1354944"/>
                    <a:gd name="connsiteX63" fmla="*/ 1456440 w 1585027"/>
                    <a:gd name="connsiteY63" fmla="*/ 14300 h 1354944"/>
                    <a:gd name="connsiteX64" fmla="*/ 1475490 w 1585027"/>
                    <a:gd name="connsiteY64" fmla="*/ 33350 h 1354944"/>
                    <a:gd name="connsiteX65" fmla="*/ 1515971 w 1585027"/>
                    <a:gd name="connsiteY65" fmla="*/ 38112 h 1354944"/>
                    <a:gd name="connsiteX66" fmla="*/ 1558834 w 1585027"/>
                    <a:gd name="connsiteY66" fmla="*/ 19062 h 1354944"/>
                    <a:gd name="connsiteX67" fmla="*/ 1585027 w 1585027"/>
                    <a:gd name="connsiteY67" fmla="*/ 16681 h 135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85027" h="1354944">
                      <a:moveTo>
                        <a:pt x="1496" y="1354944"/>
                      </a:moveTo>
                      <a:cubicBezTo>
                        <a:pt x="-92" y="1333314"/>
                        <a:pt x="-1679" y="1311684"/>
                        <a:pt x="3877" y="1300175"/>
                      </a:cubicBezTo>
                      <a:cubicBezTo>
                        <a:pt x="9433" y="1288666"/>
                        <a:pt x="23722" y="1291840"/>
                        <a:pt x="34834" y="1285887"/>
                      </a:cubicBezTo>
                      <a:cubicBezTo>
                        <a:pt x="45946" y="1279934"/>
                        <a:pt x="55868" y="1275568"/>
                        <a:pt x="70552" y="1264456"/>
                      </a:cubicBezTo>
                      <a:cubicBezTo>
                        <a:pt x="85236" y="1253343"/>
                        <a:pt x="106271" y="1230721"/>
                        <a:pt x="122940" y="1219212"/>
                      </a:cubicBezTo>
                      <a:cubicBezTo>
                        <a:pt x="139609" y="1207703"/>
                        <a:pt x="155087" y="1199765"/>
                        <a:pt x="170565" y="1195400"/>
                      </a:cubicBezTo>
                      <a:cubicBezTo>
                        <a:pt x="186043" y="1191035"/>
                        <a:pt x="196362" y="1206910"/>
                        <a:pt x="215809" y="1193019"/>
                      </a:cubicBezTo>
                      <a:cubicBezTo>
                        <a:pt x="235256" y="1179128"/>
                        <a:pt x="277324" y="1134678"/>
                        <a:pt x="287246" y="1112056"/>
                      </a:cubicBezTo>
                      <a:cubicBezTo>
                        <a:pt x="297168" y="1089434"/>
                        <a:pt x="285659" y="1077924"/>
                        <a:pt x="275340" y="1057287"/>
                      </a:cubicBezTo>
                      <a:cubicBezTo>
                        <a:pt x="265021" y="1036649"/>
                        <a:pt x="242796" y="1004106"/>
                        <a:pt x="225334" y="988231"/>
                      </a:cubicBezTo>
                      <a:cubicBezTo>
                        <a:pt x="207872" y="972356"/>
                        <a:pt x="184456" y="974340"/>
                        <a:pt x="170565" y="962037"/>
                      </a:cubicBezTo>
                      <a:cubicBezTo>
                        <a:pt x="156674" y="949734"/>
                        <a:pt x="146356" y="933065"/>
                        <a:pt x="141990" y="914412"/>
                      </a:cubicBezTo>
                      <a:cubicBezTo>
                        <a:pt x="137624" y="895759"/>
                        <a:pt x="140005" y="866788"/>
                        <a:pt x="144371" y="850119"/>
                      </a:cubicBezTo>
                      <a:cubicBezTo>
                        <a:pt x="148737" y="833450"/>
                        <a:pt x="159056" y="820353"/>
                        <a:pt x="168184" y="814400"/>
                      </a:cubicBezTo>
                      <a:cubicBezTo>
                        <a:pt x="177312" y="808447"/>
                        <a:pt x="187234" y="812019"/>
                        <a:pt x="199140" y="814400"/>
                      </a:cubicBezTo>
                      <a:cubicBezTo>
                        <a:pt x="211046" y="816781"/>
                        <a:pt x="227715" y="829481"/>
                        <a:pt x="239621" y="828687"/>
                      </a:cubicBezTo>
                      <a:cubicBezTo>
                        <a:pt x="251527" y="827893"/>
                        <a:pt x="268196" y="817971"/>
                        <a:pt x="270577" y="809637"/>
                      </a:cubicBezTo>
                      <a:cubicBezTo>
                        <a:pt x="272958" y="801303"/>
                        <a:pt x="262640" y="788206"/>
                        <a:pt x="253909" y="778681"/>
                      </a:cubicBezTo>
                      <a:cubicBezTo>
                        <a:pt x="245178" y="769156"/>
                        <a:pt x="227318" y="769553"/>
                        <a:pt x="218190" y="752487"/>
                      </a:cubicBezTo>
                      <a:cubicBezTo>
                        <a:pt x="209062" y="735421"/>
                        <a:pt x="203902" y="697718"/>
                        <a:pt x="199140" y="676287"/>
                      </a:cubicBezTo>
                      <a:cubicBezTo>
                        <a:pt x="194378" y="654856"/>
                        <a:pt x="193584" y="637394"/>
                        <a:pt x="189615" y="623900"/>
                      </a:cubicBezTo>
                      <a:cubicBezTo>
                        <a:pt x="185646" y="610406"/>
                        <a:pt x="180883" y="599294"/>
                        <a:pt x="175327" y="595325"/>
                      </a:cubicBezTo>
                      <a:cubicBezTo>
                        <a:pt x="169771" y="591356"/>
                        <a:pt x="156277" y="600087"/>
                        <a:pt x="156277" y="600087"/>
                      </a:cubicBezTo>
                      <a:cubicBezTo>
                        <a:pt x="146752" y="602468"/>
                        <a:pt x="130083" y="607627"/>
                        <a:pt x="118177" y="609612"/>
                      </a:cubicBezTo>
                      <a:cubicBezTo>
                        <a:pt x="106271" y="611596"/>
                        <a:pt x="93571" y="621122"/>
                        <a:pt x="84840" y="611994"/>
                      </a:cubicBezTo>
                      <a:cubicBezTo>
                        <a:pt x="76109" y="602866"/>
                        <a:pt x="68965" y="572703"/>
                        <a:pt x="65790" y="554844"/>
                      </a:cubicBezTo>
                      <a:cubicBezTo>
                        <a:pt x="62615" y="536985"/>
                        <a:pt x="59043" y="517140"/>
                        <a:pt x="65790" y="504837"/>
                      </a:cubicBezTo>
                      <a:cubicBezTo>
                        <a:pt x="72537" y="492534"/>
                        <a:pt x="91587" y="486978"/>
                        <a:pt x="106271" y="481025"/>
                      </a:cubicBezTo>
                      <a:cubicBezTo>
                        <a:pt x="120955" y="475072"/>
                        <a:pt x="134846" y="469913"/>
                        <a:pt x="153896" y="469119"/>
                      </a:cubicBezTo>
                      <a:cubicBezTo>
                        <a:pt x="172946" y="468325"/>
                        <a:pt x="199934" y="474675"/>
                        <a:pt x="220571" y="476262"/>
                      </a:cubicBezTo>
                      <a:cubicBezTo>
                        <a:pt x="241208" y="477849"/>
                        <a:pt x="264624" y="485391"/>
                        <a:pt x="277721" y="478644"/>
                      </a:cubicBezTo>
                      <a:cubicBezTo>
                        <a:pt x="290818" y="471897"/>
                        <a:pt x="296771" y="456418"/>
                        <a:pt x="299152" y="435781"/>
                      </a:cubicBezTo>
                      <a:cubicBezTo>
                        <a:pt x="301533" y="415144"/>
                        <a:pt x="295184" y="379822"/>
                        <a:pt x="292009" y="354819"/>
                      </a:cubicBezTo>
                      <a:cubicBezTo>
                        <a:pt x="288834" y="329816"/>
                        <a:pt x="279705" y="305606"/>
                        <a:pt x="280102" y="285762"/>
                      </a:cubicBezTo>
                      <a:cubicBezTo>
                        <a:pt x="280499" y="265918"/>
                        <a:pt x="289231" y="249250"/>
                        <a:pt x="294390" y="235756"/>
                      </a:cubicBezTo>
                      <a:cubicBezTo>
                        <a:pt x="299550" y="222262"/>
                        <a:pt x="300740" y="214325"/>
                        <a:pt x="311059" y="204800"/>
                      </a:cubicBezTo>
                      <a:cubicBezTo>
                        <a:pt x="321378" y="195275"/>
                        <a:pt x="344793" y="190115"/>
                        <a:pt x="356302" y="178606"/>
                      </a:cubicBezTo>
                      <a:cubicBezTo>
                        <a:pt x="367811" y="167097"/>
                        <a:pt x="371781" y="146063"/>
                        <a:pt x="380115" y="135744"/>
                      </a:cubicBezTo>
                      <a:cubicBezTo>
                        <a:pt x="388449" y="125425"/>
                        <a:pt x="399562" y="121853"/>
                        <a:pt x="406309" y="116694"/>
                      </a:cubicBezTo>
                      <a:cubicBezTo>
                        <a:pt x="413056" y="111534"/>
                        <a:pt x="415040" y="104390"/>
                        <a:pt x="420596" y="104787"/>
                      </a:cubicBezTo>
                      <a:cubicBezTo>
                        <a:pt x="426152" y="105184"/>
                        <a:pt x="432502" y="111534"/>
                        <a:pt x="439646" y="119075"/>
                      </a:cubicBezTo>
                      <a:cubicBezTo>
                        <a:pt x="446790" y="126616"/>
                        <a:pt x="457506" y="140109"/>
                        <a:pt x="463459" y="150031"/>
                      </a:cubicBezTo>
                      <a:cubicBezTo>
                        <a:pt x="469412" y="159953"/>
                        <a:pt x="470206" y="170272"/>
                        <a:pt x="475365" y="178606"/>
                      </a:cubicBezTo>
                      <a:cubicBezTo>
                        <a:pt x="480524" y="186940"/>
                        <a:pt x="481715" y="195671"/>
                        <a:pt x="494415" y="200037"/>
                      </a:cubicBezTo>
                      <a:cubicBezTo>
                        <a:pt x="507115" y="204403"/>
                        <a:pt x="533706" y="204006"/>
                        <a:pt x="551565" y="204800"/>
                      </a:cubicBezTo>
                      <a:cubicBezTo>
                        <a:pt x="569424" y="205594"/>
                        <a:pt x="584109" y="201625"/>
                        <a:pt x="601571" y="204800"/>
                      </a:cubicBezTo>
                      <a:cubicBezTo>
                        <a:pt x="619034" y="207975"/>
                        <a:pt x="640862" y="212737"/>
                        <a:pt x="656340" y="223850"/>
                      </a:cubicBezTo>
                      <a:cubicBezTo>
                        <a:pt x="671818" y="234962"/>
                        <a:pt x="683328" y="263934"/>
                        <a:pt x="694440" y="271475"/>
                      </a:cubicBezTo>
                      <a:cubicBezTo>
                        <a:pt x="705553" y="279016"/>
                        <a:pt x="710315" y="268300"/>
                        <a:pt x="723015" y="269094"/>
                      </a:cubicBezTo>
                      <a:cubicBezTo>
                        <a:pt x="735715" y="269888"/>
                        <a:pt x="756749" y="272268"/>
                        <a:pt x="770640" y="276237"/>
                      </a:cubicBezTo>
                      <a:cubicBezTo>
                        <a:pt x="784531" y="280206"/>
                        <a:pt x="790484" y="292906"/>
                        <a:pt x="806359" y="292906"/>
                      </a:cubicBezTo>
                      <a:cubicBezTo>
                        <a:pt x="822234" y="292906"/>
                        <a:pt x="850015" y="284174"/>
                        <a:pt x="865890" y="276237"/>
                      </a:cubicBezTo>
                      <a:cubicBezTo>
                        <a:pt x="881765" y="268300"/>
                        <a:pt x="888512" y="259965"/>
                        <a:pt x="901609" y="245281"/>
                      </a:cubicBezTo>
                      <a:cubicBezTo>
                        <a:pt x="914706" y="230597"/>
                        <a:pt x="930977" y="204800"/>
                        <a:pt x="944471" y="188131"/>
                      </a:cubicBezTo>
                      <a:cubicBezTo>
                        <a:pt x="957965" y="171462"/>
                        <a:pt x="969474" y="154794"/>
                        <a:pt x="982571" y="145269"/>
                      </a:cubicBezTo>
                      <a:cubicBezTo>
                        <a:pt x="995668" y="135744"/>
                        <a:pt x="1004002" y="139315"/>
                        <a:pt x="1023052" y="130981"/>
                      </a:cubicBezTo>
                      <a:cubicBezTo>
                        <a:pt x="1042102" y="122647"/>
                        <a:pt x="1073852" y="107962"/>
                        <a:pt x="1096871" y="95262"/>
                      </a:cubicBezTo>
                      <a:cubicBezTo>
                        <a:pt x="1119890" y="82562"/>
                        <a:pt x="1143703" y="60337"/>
                        <a:pt x="1161165" y="54781"/>
                      </a:cubicBezTo>
                      <a:cubicBezTo>
                        <a:pt x="1178627" y="49225"/>
                        <a:pt x="1188946" y="60338"/>
                        <a:pt x="1201646" y="61925"/>
                      </a:cubicBezTo>
                      <a:cubicBezTo>
                        <a:pt x="1214346" y="63512"/>
                        <a:pt x="1221093" y="66687"/>
                        <a:pt x="1237365" y="64306"/>
                      </a:cubicBezTo>
                      <a:cubicBezTo>
                        <a:pt x="1253637" y="61925"/>
                        <a:pt x="1279830" y="55574"/>
                        <a:pt x="1299277" y="47637"/>
                      </a:cubicBezTo>
                      <a:cubicBezTo>
                        <a:pt x="1318724" y="39700"/>
                        <a:pt x="1335393" y="24618"/>
                        <a:pt x="1354046" y="16681"/>
                      </a:cubicBezTo>
                      <a:cubicBezTo>
                        <a:pt x="1372699" y="8743"/>
                        <a:pt x="1394130" y="409"/>
                        <a:pt x="1411196" y="12"/>
                      </a:cubicBezTo>
                      <a:cubicBezTo>
                        <a:pt x="1428262" y="-385"/>
                        <a:pt x="1445724" y="8744"/>
                        <a:pt x="1456440" y="14300"/>
                      </a:cubicBezTo>
                      <a:cubicBezTo>
                        <a:pt x="1467156" y="19856"/>
                        <a:pt x="1465568" y="29381"/>
                        <a:pt x="1475490" y="33350"/>
                      </a:cubicBezTo>
                      <a:cubicBezTo>
                        <a:pt x="1485412" y="37319"/>
                        <a:pt x="1502080" y="40493"/>
                        <a:pt x="1515971" y="38112"/>
                      </a:cubicBezTo>
                      <a:cubicBezTo>
                        <a:pt x="1529862" y="35731"/>
                        <a:pt x="1547325" y="22634"/>
                        <a:pt x="1558834" y="19062"/>
                      </a:cubicBezTo>
                      <a:cubicBezTo>
                        <a:pt x="1570343" y="15490"/>
                        <a:pt x="1577685" y="16085"/>
                        <a:pt x="1585027" y="16681"/>
                      </a:cubicBez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8" name="Freeform 17"/>
                <p:cNvSpPr/>
                <p:nvPr/>
              </p:nvSpPr>
              <p:spPr bwMode="auto">
                <a:xfrm>
                  <a:off x="4419600" y="990600"/>
                  <a:ext cx="412412" cy="1451594"/>
                </a:xfrm>
                <a:custGeom>
                  <a:avLst/>
                  <a:gdLst>
                    <a:gd name="connsiteX0" fmla="*/ 0 w 412412"/>
                    <a:gd name="connsiteY0" fmla="*/ 1376363 h 1451594"/>
                    <a:gd name="connsiteX1" fmla="*/ 54769 w 412412"/>
                    <a:gd name="connsiteY1" fmla="*/ 1357313 h 1451594"/>
                    <a:gd name="connsiteX2" fmla="*/ 71438 w 412412"/>
                    <a:gd name="connsiteY2" fmla="*/ 1371600 h 1451594"/>
                    <a:gd name="connsiteX3" fmla="*/ 83344 w 412412"/>
                    <a:gd name="connsiteY3" fmla="*/ 1407319 h 1451594"/>
                    <a:gd name="connsiteX4" fmla="*/ 107156 w 412412"/>
                    <a:gd name="connsiteY4" fmla="*/ 1426369 h 1451594"/>
                    <a:gd name="connsiteX5" fmla="*/ 128588 w 412412"/>
                    <a:gd name="connsiteY5" fmla="*/ 1450181 h 1451594"/>
                    <a:gd name="connsiteX6" fmla="*/ 161925 w 412412"/>
                    <a:gd name="connsiteY6" fmla="*/ 1443038 h 1451594"/>
                    <a:gd name="connsiteX7" fmla="*/ 166688 w 412412"/>
                    <a:gd name="connsiteY7" fmla="*/ 1395413 h 1451594"/>
                    <a:gd name="connsiteX8" fmla="*/ 145256 w 412412"/>
                    <a:gd name="connsiteY8" fmla="*/ 1326356 h 1451594"/>
                    <a:gd name="connsiteX9" fmla="*/ 161925 w 412412"/>
                    <a:gd name="connsiteY9" fmla="*/ 1245394 h 1451594"/>
                    <a:gd name="connsiteX10" fmla="*/ 190500 w 412412"/>
                    <a:gd name="connsiteY10" fmla="*/ 1152525 h 1451594"/>
                    <a:gd name="connsiteX11" fmla="*/ 252413 w 412412"/>
                    <a:gd name="connsiteY11" fmla="*/ 1097756 h 1451594"/>
                    <a:gd name="connsiteX12" fmla="*/ 319088 w 412412"/>
                    <a:gd name="connsiteY12" fmla="*/ 1057275 h 1451594"/>
                    <a:gd name="connsiteX13" fmla="*/ 385763 w 412412"/>
                    <a:gd name="connsiteY13" fmla="*/ 997744 h 1451594"/>
                    <a:gd name="connsiteX14" fmla="*/ 411956 w 412412"/>
                    <a:gd name="connsiteY14" fmla="*/ 957263 h 1451594"/>
                    <a:gd name="connsiteX15" fmla="*/ 366713 w 412412"/>
                    <a:gd name="connsiteY15" fmla="*/ 923925 h 1451594"/>
                    <a:gd name="connsiteX16" fmla="*/ 311944 w 412412"/>
                    <a:gd name="connsiteY16" fmla="*/ 833438 h 1451594"/>
                    <a:gd name="connsiteX17" fmla="*/ 269081 w 412412"/>
                    <a:gd name="connsiteY17" fmla="*/ 788194 h 1451594"/>
                    <a:gd name="connsiteX18" fmla="*/ 235744 w 412412"/>
                    <a:gd name="connsiteY18" fmla="*/ 750094 h 1451594"/>
                    <a:gd name="connsiteX19" fmla="*/ 188119 w 412412"/>
                    <a:gd name="connsiteY19" fmla="*/ 702469 h 1451594"/>
                    <a:gd name="connsiteX20" fmla="*/ 183356 w 412412"/>
                    <a:gd name="connsiteY20" fmla="*/ 635794 h 1451594"/>
                    <a:gd name="connsiteX21" fmla="*/ 202406 w 412412"/>
                    <a:gd name="connsiteY21" fmla="*/ 588169 h 1451594"/>
                    <a:gd name="connsiteX22" fmla="*/ 221456 w 412412"/>
                    <a:gd name="connsiteY22" fmla="*/ 557213 h 1451594"/>
                    <a:gd name="connsiteX23" fmla="*/ 197644 w 412412"/>
                    <a:gd name="connsiteY23" fmla="*/ 495300 h 1451594"/>
                    <a:gd name="connsiteX24" fmla="*/ 169069 w 412412"/>
                    <a:gd name="connsiteY24" fmla="*/ 457200 h 1451594"/>
                    <a:gd name="connsiteX25" fmla="*/ 140494 w 412412"/>
                    <a:gd name="connsiteY25" fmla="*/ 359569 h 1451594"/>
                    <a:gd name="connsiteX26" fmla="*/ 142875 w 412412"/>
                    <a:gd name="connsiteY26" fmla="*/ 261938 h 1451594"/>
                    <a:gd name="connsiteX27" fmla="*/ 147638 w 412412"/>
                    <a:gd name="connsiteY27" fmla="*/ 171450 h 1451594"/>
                    <a:gd name="connsiteX28" fmla="*/ 126206 w 412412"/>
                    <a:gd name="connsiteY28" fmla="*/ 109538 h 1451594"/>
                    <a:gd name="connsiteX29" fmla="*/ 126206 w 412412"/>
                    <a:gd name="connsiteY29" fmla="*/ 66675 h 1451594"/>
                    <a:gd name="connsiteX30" fmla="*/ 133350 w 412412"/>
                    <a:gd name="connsiteY30" fmla="*/ 0 h 14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2412" h="1451594">
                      <a:moveTo>
                        <a:pt x="0" y="1376363"/>
                      </a:moveTo>
                      <a:cubicBezTo>
                        <a:pt x="21431" y="1367235"/>
                        <a:pt x="42863" y="1358107"/>
                        <a:pt x="54769" y="1357313"/>
                      </a:cubicBezTo>
                      <a:cubicBezTo>
                        <a:pt x="66675" y="1356519"/>
                        <a:pt x="66676" y="1363266"/>
                        <a:pt x="71438" y="1371600"/>
                      </a:cubicBezTo>
                      <a:cubicBezTo>
                        <a:pt x="76200" y="1379934"/>
                        <a:pt x="77391" y="1398191"/>
                        <a:pt x="83344" y="1407319"/>
                      </a:cubicBezTo>
                      <a:cubicBezTo>
                        <a:pt x="89297" y="1416447"/>
                        <a:pt x="99615" y="1419225"/>
                        <a:pt x="107156" y="1426369"/>
                      </a:cubicBezTo>
                      <a:cubicBezTo>
                        <a:pt x="114697" y="1433513"/>
                        <a:pt x="119460" y="1447403"/>
                        <a:pt x="128588" y="1450181"/>
                      </a:cubicBezTo>
                      <a:cubicBezTo>
                        <a:pt x="137716" y="1452959"/>
                        <a:pt x="155575" y="1452166"/>
                        <a:pt x="161925" y="1443038"/>
                      </a:cubicBezTo>
                      <a:cubicBezTo>
                        <a:pt x="168275" y="1433910"/>
                        <a:pt x="169466" y="1414860"/>
                        <a:pt x="166688" y="1395413"/>
                      </a:cubicBezTo>
                      <a:cubicBezTo>
                        <a:pt x="163910" y="1375966"/>
                        <a:pt x="146050" y="1351359"/>
                        <a:pt x="145256" y="1326356"/>
                      </a:cubicBezTo>
                      <a:cubicBezTo>
                        <a:pt x="144462" y="1301353"/>
                        <a:pt x="154384" y="1274366"/>
                        <a:pt x="161925" y="1245394"/>
                      </a:cubicBezTo>
                      <a:cubicBezTo>
                        <a:pt x="169466" y="1216422"/>
                        <a:pt x="175419" y="1177131"/>
                        <a:pt x="190500" y="1152525"/>
                      </a:cubicBezTo>
                      <a:cubicBezTo>
                        <a:pt x="205581" y="1127919"/>
                        <a:pt x="230982" y="1113631"/>
                        <a:pt x="252413" y="1097756"/>
                      </a:cubicBezTo>
                      <a:cubicBezTo>
                        <a:pt x="273844" y="1081881"/>
                        <a:pt x="296863" y="1073944"/>
                        <a:pt x="319088" y="1057275"/>
                      </a:cubicBezTo>
                      <a:cubicBezTo>
                        <a:pt x="341313" y="1040606"/>
                        <a:pt x="370285" y="1014413"/>
                        <a:pt x="385763" y="997744"/>
                      </a:cubicBezTo>
                      <a:cubicBezTo>
                        <a:pt x="401241" y="981075"/>
                        <a:pt x="415131" y="969566"/>
                        <a:pt x="411956" y="957263"/>
                      </a:cubicBezTo>
                      <a:cubicBezTo>
                        <a:pt x="408781" y="944960"/>
                        <a:pt x="383382" y="944562"/>
                        <a:pt x="366713" y="923925"/>
                      </a:cubicBezTo>
                      <a:cubicBezTo>
                        <a:pt x="350044" y="903288"/>
                        <a:pt x="328216" y="856060"/>
                        <a:pt x="311944" y="833438"/>
                      </a:cubicBezTo>
                      <a:cubicBezTo>
                        <a:pt x="295672" y="810816"/>
                        <a:pt x="281781" y="802085"/>
                        <a:pt x="269081" y="788194"/>
                      </a:cubicBezTo>
                      <a:cubicBezTo>
                        <a:pt x="256381" y="774303"/>
                        <a:pt x="249238" y="764381"/>
                        <a:pt x="235744" y="750094"/>
                      </a:cubicBezTo>
                      <a:cubicBezTo>
                        <a:pt x="222250" y="735807"/>
                        <a:pt x="196850" y="721519"/>
                        <a:pt x="188119" y="702469"/>
                      </a:cubicBezTo>
                      <a:cubicBezTo>
                        <a:pt x="179388" y="683419"/>
                        <a:pt x="180975" y="654844"/>
                        <a:pt x="183356" y="635794"/>
                      </a:cubicBezTo>
                      <a:cubicBezTo>
                        <a:pt x="185737" y="616744"/>
                        <a:pt x="196056" y="601266"/>
                        <a:pt x="202406" y="588169"/>
                      </a:cubicBezTo>
                      <a:cubicBezTo>
                        <a:pt x="208756" y="575072"/>
                        <a:pt x="222250" y="572691"/>
                        <a:pt x="221456" y="557213"/>
                      </a:cubicBezTo>
                      <a:cubicBezTo>
                        <a:pt x="220662" y="541735"/>
                        <a:pt x="206375" y="511969"/>
                        <a:pt x="197644" y="495300"/>
                      </a:cubicBezTo>
                      <a:cubicBezTo>
                        <a:pt x="188913" y="478631"/>
                        <a:pt x="178594" y="479822"/>
                        <a:pt x="169069" y="457200"/>
                      </a:cubicBezTo>
                      <a:cubicBezTo>
                        <a:pt x="159544" y="434578"/>
                        <a:pt x="144860" y="392113"/>
                        <a:pt x="140494" y="359569"/>
                      </a:cubicBezTo>
                      <a:cubicBezTo>
                        <a:pt x="136128" y="327025"/>
                        <a:pt x="141684" y="293291"/>
                        <a:pt x="142875" y="261938"/>
                      </a:cubicBezTo>
                      <a:cubicBezTo>
                        <a:pt x="144066" y="230585"/>
                        <a:pt x="150416" y="196850"/>
                        <a:pt x="147638" y="171450"/>
                      </a:cubicBezTo>
                      <a:cubicBezTo>
                        <a:pt x="144860" y="146050"/>
                        <a:pt x="129778" y="127000"/>
                        <a:pt x="126206" y="109538"/>
                      </a:cubicBezTo>
                      <a:cubicBezTo>
                        <a:pt x="122634" y="92076"/>
                        <a:pt x="125015" y="84931"/>
                        <a:pt x="126206" y="66675"/>
                      </a:cubicBezTo>
                      <a:cubicBezTo>
                        <a:pt x="127397" y="48419"/>
                        <a:pt x="133350" y="0"/>
                        <a:pt x="133350" y="0"/>
                      </a:cubicBezTo>
                    </a:path>
                  </a:pathLst>
                </a:cu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pSp>
          <p:sp>
            <p:nvSpPr>
              <p:cNvPr id="6" name="Freeform 5"/>
              <p:cNvSpPr>
                <a:spLocks noChangeAspect="1"/>
              </p:cNvSpPr>
              <p:nvPr/>
            </p:nvSpPr>
            <p:spPr bwMode="auto">
              <a:xfrm>
                <a:off x="6619788" y="5721598"/>
                <a:ext cx="67848" cy="38965"/>
              </a:xfrm>
              <a:custGeom>
                <a:avLst/>
                <a:gdLst>
                  <a:gd name="connsiteX0" fmla="*/ 87 w 58998"/>
                  <a:gd name="connsiteY0" fmla="*/ 24358 h 33883"/>
                  <a:gd name="connsiteX1" fmla="*/ 9612 w 58998"/>
                  <a:gd name="connsiteY1" fmla="*/ 12452 h 33883"/>
                  <a:gd name="connsiteX2" fmla="*/ 21518 w 58998"/>
                  <a:gd name="connsiteY2" fmla="*/ 546 h 33883"/>
                  <a:gd name="connsiteX3" fmla="*/ 57237 w 58998"/>
                  <a:gd name="connsiteY3" fmla="*/ 2927 h 33883"/>
                  <a:gd name="connsiteX4" fmla="*/ 54856 w 58998"/>
                  <a:gd name="connsiteY4" fmla="*/ 17215 h 33883"/>
                  <a:gd name="connsiteX5" fmla="*/ 47712 w 58998"/>
                  <a:gd name="connsiteY5" fmla="*/ 24358 h 33883"/>
                  <a:gd name="connsiteX6" fmla="*/ 33425 w 58998"/>
                  <a:gd name="connsiteY6" fmla="*/ 33883 h 33883"/>
                  <a:gd name="connsiteX7" fmla="*/ 4850 w 58998"/>
                  <a:gd name="connsiteY7" fmla="*/ 24358 h 33883"/>
                  <a:gd name="connsiteX8" fmla="*/ 87 w 58998"/>
                  <a:gd name="connsiteY8" fmla="*/ 24358 h 3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98" h="33883">
                    <a:moveTo>
                      <a:pt x="87" y="24358"/>
                    </a:moveTo>
                    <a:cubicBezTo>
                      <a:pt x="881" y="22374"/>
                      <a:pt x="6018" y="16046"/>
                      <a:pt x="9612" y="12452"/>
                    </a:cubicBezTo>
                    <a:cubicBezTo>
                      <a:pt x="25485" y="-3420"/>
                      <a:pt x="8821" y="19594"/>
                      <a:pt x="21518" y="546"/>
                    </a:cubicBezTo>
                    <a:cubicBezTo>
                      <a:pt x="33424" y="1340"/>
                      <a:pt x="46564" y="-2409"/>
                      <a:pt x="57237" y="2927"/>
                    </a:cubicBezTo>
                    <a:cubicBezTo>
                      <a:pt x="61556" y="5086"/>
                      <a:pt x="56817" y="12803"/>
                      <a:pt x="54856" y="17215"/>
                    </a:cubicBezTo>
                    <a:cubicBezTo>
                      <a:pt x="53488" y="20292"/>
                      <a:pt x="50370" y="22291"/>
                      <a:pt x="47712" y="24358"/>
                    </a:cubicBezTo>
                    <a:cubicBezTo>
                      <a:pt x="43194" y="27872"/>
                      <a:pt x="33425" y="33883"/>
                      <a:pt x="33425" y="33883"/>
                    </a:cubicBezTo>
                    <a:cubicBezTo>
                      <a:pt x="3299" y="30871"/>
                      <a:pt x="15280" y="38264"/>
                      <a:pt x="4850" y="24358"/>
                    </a:cubicBezTo>
                    <a:cubicBezTo>
                      <a:pt x="4176" y="23460"/>
                      <a:pt x="-707" y="26342"/>
                      <a:pt x="87" y="24358"/>
                    </a:cubicBezTo>
                    <a:close/>
                  </a:path>
                </a:pathLst>
              </a:cu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pSp>
        <p:sp>
          <p:nvSpPr>
            <p:cNvPr id="21" name="TextBox 20"/>
            <p:cNvSpPr txBox="1"/>
            <p:nvPr/>
          </p:nvSpPr>
          <p:spPr>
            <a:xfrm>
              <a:off x="1856884" y="4162425"/>
              <a:ext cx="838691" cy="369332"/>
            </a:xfrm>
            <a:prstGeom prst="rect">
              <a:avLst/>
            </a:prstGeom>
            <a:noFill/>
          </p:spPr>
          <p:txBody>
            <a:bodyPr wrap="none" rtlCol="0">
              <a:spAutoFit/>
            </a:bodyPr>
            <a:lstStyle/>
            <a:p>
              <a:r>
                <a:rPr lang="en-US" sz="1800" dirty="0" smtClean="0"/>
                <a:t>Salem</a:t>
              </a:r>
              <a:endParaRPr lang="en-US" sz="1800" dirty="0"/>
            </a:p>
          </p:txBody>
        </p:sp>
        <p:sp>
          <p:nvSpPr>
            <p:cNvPr id="23" name="Oval 22"/>
            <p:cNvSpPr/>
            <p:nvPr/>
          </p:nvSpPr>
          <p:spPr bwMode="auto">
            <a:xfrm>
              <a:off x="2790825" y="4543425"/>
              <a:ext cx="75543" cy="762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26" name="TextBox 25"/>
            <p:cNvSpPr txBox="1"/>
            <p:nvPr/>
          </p:nvSpPr>
          <p:spPr>
            <a:xfrm>
              <a:off x="2706742" y="2047875"/>
              <a:ext cx="1274708" cy="369332"/>
            </a:xfrm>
            <a:prstGeom prst="rect">
              <a:avLst/>
            </a:prstGeom>
            <a:noFill/>
          </p:spPr>
          <p:txBody>
            <a:bodyPr wrap="none" rtlCol="0">
              <a:spAutoFit/>
            </a:bodyPr>
            <a:lstStyle/>
            <a:p>
              <a:r>
                <a:rPr lang="en-US" sz="1800" dirty="0" smtClean="0"/>
                <a:t>Wilsonville</a:t>
              </a:r>
              <a:endParaRPr lang="en-US" sz="1800" dirty="0"/>
            </a:p>
          </p:txBody>
        </p:sp>
        <p:sp>
          <p:nvSpPr>
            <p:cNvPr id="27" name="Oval 26"/>
            <p:cNvSpPr/>
            <p:nvPr/>
          </p:nvSpPr>
          <p:spPr bwMode="auto">
            <a:xfrm>
              <a:off x="3990975" y="2411968"/>
              <a:ext cx="75543" cy="762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3194749" y="1019175"/>
              <a:ext cx="1043876" cy="369332"/>
            </a:xfrm>
            <a:prstGeom prst="rect">
              <a:avLst/>
            </a:prstGeom>
            <a:noFill/>
          </p:spPr>
          <p:txBody>
            <a:bodyPr wrap="none" rtlCol="0">
              <a:spAutoFit/>
            </a:bodyPr>
            <a:lstStyle/>
            <a:p>
              <a:r>
                <a:rPr lang="en-US" sz="1800" dirty="0" smtClean="0"/>
                <a:t>Portland</a:t>
              </a:r>
              <a:endParaRPr lang="en-US" sz="1800" dirty="0"/>
            </a:p>
          </p:txBody>
        </p:sp>
        <p:sp>
          <p:nvSpPr>
            <p:cNvPr id="29" name="Oval 28"/>
            <p:cNvSpPr/>
            <p:nvPr/>
          </p:nvSpPr>
          <p:spPr bwMode="auto">
            <a:xfrm>
              <a:off x="4344057" y="1123950"/>
              <a:ext cx="75543" cy="762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30" name="TextBox 29"/>
            <p:cNvSpPr txBox="1"/>
            <p:nvPr/>
          </p:nvSpPr>
          <p:spPr>
            <a:xfrm>
              <a:off x="6599441" y="6164818"/>
              <a:ext cx="1915909" cy="369332"/>
            </a:xfrm>
            <a:prstGeom prst="rect">
              <a:avLst/>
            </a:prstGeom>
            <a:noFill/>
          </p:spPr>
          <p:txBody>
            <a:bodyPr wrap="none" rtlCol="0">
              <a:spAutoFit/>
            </a:bodyPr>
            <a:lstStyle/>
            <a:p>
              <a:r>
                <a:rPr lang="en-US" sz="1800" dirty="0" smtClean="0"/>
                <a:t>Detroit Reservoir</a:t>
              </a:r>
              <a:endParaRPr lang="en-US" sz="1800" dirty="0"/>
            </a:p>
          </p:txBody>
        </p:sp>
        <p:sp>
          <p:nvSpPr>
            <p:cNvPr id="31" name="TextBox 30"/>
            <p:cNvSpPr txBox="1"/>
            <p:nvPr/>
          </p:nvSpPr>
          <p:spPr>
            <a:xfrm>
              <a:off x="4164762" y="5686425"/>
              <a:ext cx="1531188" cy="369332"/>
            </a:xfrm>
            <a:prstGeom prst="rect">
              <a:avLst/>
            </a:prstGeom>
            <a:noFill/>
          </p:spPr>
          <p:txBody>
            <a:bodyPr wrap="none" rtlCol="0">
              <a:spAutoFit/>
            </a:bodyPr>
            <a:lstStyle/>
            <a:p>
              <a:pPr algn="ctr"/>
              <a:r>
                <a:rPr lang="en-US" sz="1800" dirty="0" smtClean="0"/>
                <a:t>Bennett Dam</a:t>
              </a:r>
            </a:p>
          </p:txBody>
        </p:sp>
        <p:sp>
          <p:nvSpPr>
            <p:cNvPr id="32" name="Oval 31"/>
            <p:cNvSpPr/>
            <p:nvPr/>
          </p:nvSpPr>
          <p:spPr bwMode="auto">
            <a:xfrm>
              <a:off x="4201182" y="5562600"/>
              <a:ext cx="75543" cy="762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4791075" y="5981700"/>
              <a:ext cx="1415772" cy="369332"/>
            </a:xfrm>
            <a:prstGeom prst="rect">
              <a:avLst/>
            </a:prstGeom>
            <a:noFill/>
          </p:spPr>
          <p:txBody>
            <a:bodyPr wrap="none" rtlCol="0">
              <a:spAutoFit/>
            </a:bodyPr>
            <a:lstStyle/>
            <a:p>
              <a:pPr algn="ctr"/>
              <a:r>
                <a:rPr lang="en-US" sz="1800" dirty="0" smtClean="0"/>
                <a:t>Detroit Dam</a:t>
              </a:r>
            </a:p>
          </p:txBody>
        </p:sp>
        <p:sp>
          <p:nvSpPr>
            <p:cNvPr id="34" name="Oval 33"/>
            <p:cNvSpPr/>
            <p:nvPr/>
          </p:nvSpPr>
          <p:spPr bwMode="auto">
            <a:xfrm>
              <a:off x="6162675" y="5915025"/>
              <a:ext cx="75543" cy="762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35" name="Oval 34"/>
            <p:cNvSpPr/>
            <p:nvPr/>
          </p:nvSpPr>
          <p:spPr bwMode="auto">
            <a:xfrm>
              <a:off x="6115050" y="5657850"/>
              <a:ext cx="75543" cy="762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36" name="TextBox 35"/>
            <p:cNvSpPr txBox="1"/>
            <p:nvPr/>
          </p:nvSpPr>
          <p:spPr>
            <a:xfrm>
              <a:off x="6100964" y="5336143"/>
              <a:ext cx="1909561" cy="369332"/>
            </a:xfrm>
            <a:prstGeom prst="rect">
              <a:avLst/>
            </a:prstGeom>
            <a:noFill/>
          </p:spPr>
          <p:txBody>
            <a:bodyPr wrap="square" rtlCol="0">
              <a:spAutoFit/>
            </a:bodyPr>
            <a:lstStyle/>
            <a:p>
              <a:pPr algn="ctr"/>
              <a:r>
                <a:rPr lang="en-US" sz="1800" dirty="0" smtClean="0"/>
                <a:t>Big Cliff Dam</a:t>
              </a:r>
            </a:p>
          </p:txBody>
        </p:sp>
        <p:sp>
          <p:nvSpPr>
            <p:cNvPr id="37" name="TextBox 36"/>
            <p:cNvSpPr txBox="1"/>
            <p:nvPr/>
          </p:nvSpPr>
          <p:spPr>
            <a:xfrm>
              <a:off x="5838825" y="5069443"/>
              <a:ext cx="1300356" cy="369332"/>
            </a:xfrm>
            <a:prstGeom prst="rect">
              <a:avLst/>
            </a:prstGeom>
            <a:noFill/>
          </p:spPr>
          <p:txBody>
            <a:bodyPr wrap="none" rtlCol="0">
              <a:spAutoFit/>
            </a:bodyPr>
            <a:lstStyle/>
            <a:p>
              <a:pPr algn="ctr"/>
              <a:r>
                <a:rPr lang="en-US" sz="1800" dirty="0" err="1" smtClean="0"/>
                <a:t>Minto</a:t>
              </a:r>
              <a:r>
                <a:rPr lang="en-US" sz="1800" dirty="0" smtClean="0"/>
                <a:t> Dam</a:t>
              </a:r>
            </a:p>
          </p:txBody>
        </p:sp>
        <p:sp>
          <p:nvSpPr>
            <p:cNvPr id="38" name="Oval 37"/>
            <p:cNvSpPr/>
            <p:nvPr/>
          </p:nvSpPr>
          <p:spPr bwMode="auto">
            <a:xfrm>
              <a:off x="5648982" y="5591175"/>
              <a:ext cx="75543" cy="762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pSp>
      <p:cxnSp>
        <p:nvCxnSpPr>
          <p:cNvPr id="39" name="Straight Connector 38"/>
          <p:cNvCxnSpPr/>
          <p:nvPr/>
        </p:nvCxnSpPr>
        <p:spPr bwMode="auto">
          <a:xfrm flipV="1">
            <a:off x="5199112" y="5459968"/>
            <a:ext cx="206132" cy="21856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flipV="1">
            <a:off x="5657521" y="5678534"/>
            <a:ext cx="209879" cy="8550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6020855" y="6088397"/>
            <a:ext cx="151872" cy="20762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V="1">
            <a:off x="5596139" y="6029325"/>
            <a:ext cx="100140" cy="13139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flipV="1">
            <a:off x="3734129" y="5677122"/>
            <a:ext cx="37606" cy="13981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2114221" y="4528066"/>
            <a:ext cx="209879" cy="13918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flipH="1" flipV="1">
            <a:off x="3392837" y="2396609"/>
            <a:ext cx="140609" cy="12729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flipV="1">
            <a:off x="3666796" y="1238473"/>
            <a:ext cx="209879" cy="3787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flipH="1">
            <a:off x="4248151" y="2276475"/>
            <a:ext cx="247649" cy="47626"/>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8" name="Oval 57"/>
          <p:cNvSpPr/>
          <p:nvPr/>
        </p:nvSpPr>
        <p:spPr bwMode="auto">
          <a:xfrm>
            <a:off x="4201182" y="2286000"/>
            <a:ext cx="75543" cy="762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60" name="TextBox 59"/>
          <p:cNvSpPr txBox="1"/>
          <p:nvPr/>
        </p:nvSpPr>
        <p:spPr>
          <a:xfrm>
            <a:off x="4440292" y="2066925"/>
            <a:ext cx="2364750" cy="369332"/>
          </a:xfrm>
          <a:prstGeom prst="rect">
            <a:avLst/>
          </a:prstGeom>
          <a:noFill/>
        </p:spPr>
        <p:txBody>
          <a:bodyPr wrap="none" rtlCol="0">
            <a:spAutoFit/>
          </a:bodyPr>
          <a:lstStyle/>
          <a:p>
            <a:r>
              <a:rPr lang="en-US" sz="1800" dirty="0" smtClean="0"/>
              <a:t>Willamette Falls Dam</a:t>
            </a:r>
            <a:endParaRPr lang="en-US" sz="1800" dirty="0"/>
          </a:p>
        </p:txBody>
      </p:sp>
      <p:sp>
        <p:nvSpPr>
          <p:cNvPr id="62" name="TextBox 61"/>
          <p:cNvSpPr txBox="1"/>
          <p:nvPr/>
        </p:nvSpPr>
        <p:spPr>
          <a:xfrm>
            <a:off x="6329665" y="5791200"/>
            <a:ext cx="2890535" cy="369332"/>
          </a:xfrm>
          <a:prstGeom prst="rect">
            <a:avLst/>
          </a:prstGeom>
          <a:noFill/>
        </p:spPr>
        <p:txBody>
          <a:bodyPr wrap="none" rtlCol="0">
            <a:spAutoFit/>
          </a:bodyPr>
          <a:lstStyle/>
          <a:p>
            <a:pPr algn="ctr"/>
            <a:r>
              <a:rPr lang="en-US" sz="1800" b="1" dirty="0" smtClean="0">
                <a:solidFill>
                  <a:schemeClr val="bg1">
                    <a:lumMod val="65000"/>
                  </a:schemeClr>
                </a:solidFill>
              </a:rPr>
              <a:t>NORTH SANTIAM RIVER</a:t>
            </a:r>
          </a:p>
        </p:txBody>
      </p:sp>
      <p:sp>
        <p:nvSpPr>
          <p:cNvPr id="63" name="TextBox 62"/>
          <p:cNvSpPr txBox="1"/>
          <p:nvPr/>
        </p:nvSpPr>
        <p:spPr>
          <a:xfrm>
            <a:off x="2799189" y="6438900"/>
            <a:ext cx="2877711" cy="369332"/>
          </a:xfrm>
          <a:prstGeom prst="rect">
            <a:avLst/>
          </a:prstGeom>
          <a:noFill/>
        </p:spPr>
        <p:txBody>
          <a:bodyPr wrap="none" rtlCol="0">
            <a:spAutoFit/>
          </a:bodyPr>
          <a:lstStyle/>
          <a:p>
            <a:pPr algn="ctr"/>
            <a:r>
              <a:rPr lang="en-US" sz="1800" b="1" dirty="0" smtClean="0">
                <a:solidFill>
                  <a:schemeClr val="bg1">
                    <a:lumMod val="65000"/>
                  </a:schemeClr>
                </a:solidFill>
              </a:rPr>
              <a:t>SOUTH SANTIAM RIVER</a:t>
            </a:r>
          </a:p>
        </p:txBody>
      </p:sp>
      <p:sp>
        <p:nvSpPr>
          <p:cNvPr id="64" name="TextBox 63"/>
          <p:cNvSpPr txBox="1"/>
          <p:nvPr/>
        </p:nvSpPr>
        <p:spPr>
          <a:xfrm>
            <a:off x="2590800" y="3440668"/>
            <a:ext cx="2467343" cy="369332"/>
          </a:xfrm>
          <a:prstGeom prst="rect">
            <a:avLst/>
          </a:prstGeom>
          <a:noFill/>
        </p:spPr>
        <p:txBody>
          <a:bodyPr wrap="none" rtlCol="0">
            <a:spAutoFit/>
          </a:bodyPr>
          <a:lstStyle/>
          <a:p>
            <a:pPr algn="ctr"/>
            <a:r>
              <a:rPr lang="en-US" sz="1800" b="1" dirty="0" smtClean="0">
                <a:solidFill>
                  <a:schemeClr val="bg1">
                    <a:lumMod val="65000"/>
                  </a:schemeClr>
                </a:solidFill>
              </a:rPr>
              <a:t>WILLAMETTE RIVER</a:t>
            </a:r>
          </a:p>
        </p:txBody>
      </p:sp>
      <p:grpSp>
        <p:nvGrpSpPr>
          <p:cNvPr id="54" name="Group 53"/>
          <p:cNvGrpSpPr/>
          <p:nvPr/>
        </p:nvGrpSpPr>
        <p:grpSpPr>
          <a:xfrm>
            <a:off x="-9525" y="-1"/>
            <a:ext cx="9162288" cy="458114"/>
            <a:chOff x="-9525" y="-1"/>
            <a:chExt cx="9162288" cy="458114"/>
          </a:xfrm>
        </p:grpSpPr>
        <p:sp>
          <p:nvSpPr>
            <p:cNvPr id="56" name="Rectangle 55"/>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59" name="TextBox 58"/>
            <p:cNvSpPr txBox="1"/>
            <p:nvPr/>
          </p:nvSpPr>
          <p:spPr>
            <a:xfrm>
              <a:off x="16630" y="30718"/>
              <a:ext cx="2808782" cy="400110"/>
            </a:xfrm>
            <a:prstGeom prst="rect">
              <a:avLst/>
            </a:prstGeom>
            <a:solidFill>
              <a:srgbClr val="FFC000"/>
            </a:solidFill>
          </p:spPr>
          <p:txBody>
            <a:bodyPr wrap="none" rtlCol="0">
              <a:spAutoFit/>
            </a:bodyPr>
            <a:lstStyle/>
            <a:p>
              <a:r>
                <a:rPr lang="en-US" sz="2000" b="1" dirty="0" smtClean="0"/>
                <a:t>Background/Methods</a:t>
              </a:r>
              <a:endParaRPr lang="en-US" sz="2000" b="1" dirty="0"/>
            </a:p>
          </p:txBody>
        </p:sp>
        <p:sp>
          <p:nvSpPr>
            <p:cNvPr id="65" name="TextBox 64"/>
            <p:cNvSpPr txBox="1"/>
            <p:nvPr/>
          </p:nvSpPr>
          <p:spPr>
            <a:xfrm>
              <a:off x="4010025" y="38100"/>
              <a:ext cx="1111202" cy="400110"/>
            </a:xfrm>
            <a:prstGeom prst="rect">
              <a:avLst/>
            </a:prstGeom>
            <a:noFill/>
          </p:spPr>
          <p:txBody>
            <a:bodyPr wrap="none" rtlCol="0">
              <a:spAutoFit/>
            </a:bodyPr>
            <a:lstStyle/>
            <a:p>
              <a:r>
                <a:rPr lang="en-US" sz="2000" b="1" dirty="0" smtClean="0">
                  <a:solidFill>
                    <a:schemeClr val="bg1">
                      <a:lumMod val="75000"/>
                    </a:schemeClr>
                  </a:solidFill>
                </a:rPr>
                <a:t>Results</a:t>
              </a:r>
              <a:endParaRPr lang="en-US" sz="2000" b="1" dirty="0">
                <a:solidFill>
                  <a:schemeClr val="bg1">
                    <a:lumMod val="75000"/>
                  </a:schemeClr>
                </a:solidFill>
              </a:endParaRPr>
            </a:p>
          </p:txBody>
        </p:sp>
        <p:sp>
          <p:nvSpPr>
            <p:cNvPr id="66" name="TextBox 65"/>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
        <p:nvSpPr>
          <p:cNvPr id="67" name="TextBox 66"/>
          <p:cNvSpPr txBox="1"/>
          <p:nvPr/>
        </p:nvSpPr>
        <p:spPr>
          <a:xfrm>
            <a:off x="5762461" y="4191000"/>
            <a:ext cx="3229140" cy="646331"/>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Ø"/>
            </a:pPr>
            <a:r>
              <a:rPr lang="en-US" sz="1800" dirty="0" smtClean="0"/>
              <a:t>Juvenile Chinook salmon</a:t>
            </a:r>
          </a:p>
          <a:p>
            <a:pPr marL="285750" indent="-285750">
              <a:buFont typeface="Wingdings" panose="05000000000000000000" pitchFamily="2" charset="2"/>
              <a:buChar char="Ø"/>
            </a:pPr>
            <a:r>
              <a:rPr lang="en-US" sz="1800" dirty="0" smtClean="0"/>
              <a:t>JSATS and PIT-tagged</a:t>
            </a:r>
            <a:endParaRPr lang="en-US" sz="1800" dirty="0"/>
          </a:p>
        </p:txBody>
      </p:sp>
    </p:spTree>
    <p:extLst>
      <p:ext uri="{BB962C8B-B14F-4D97-AF65-F5344CB8AC3E}">
        <p14:creationId xmlns:p14="http://schemas.microsoft.com/office/powerpoint/2010/main" xmlns="" val="2154655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bwMode="auto">
          <a:xfrm>
            <a:off x="457200" y="4572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Passage Routes and Flow</a:t>
            </a:r>
          </a:p>
        </p:txBody>
      </p:sp>
      <p:grpSp>
        <p:nvGrpSpPr>
          <p:cNvPr id="14" name="Group 13"/>
          <p:cNvGrpSpPr/>
          <p:nvPr/>
        </p:nvGrpSpPr>
        <p:grpSpPr>
          <a:xfrm>
            <a:off x="-9525" y="-1"/>
            <a:ext cx="9162288" cy="458114"/>
            <a:chOff x="-9525" y="-1"/>
            <a:chExt cx="9162288" cy="458114"/>
          </a:xfrm>
        </p:grpSpPr>
        <p:sp>
          <p:nvSpPr>
            <p:cNvPr id="15" name="Rectangle 14"/>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18" name="TextBox 17"/>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
        <p:nvSpPr>
          <p:cNvPr id="19" name="TextBox 18"/>
          <p:cNvSpPr txBox="1"/>
          <p:nvPr/>
        </p:nvSpPr>
        <p:spPr>
          <a:xfrm>
            <a:off x="16630" y="30718"/>
            <a:ext cx="2808782" cy="400110"/>
          </a:xfrm>
          <a:prstGeom prst="rect">
            <a:avLst/>
          </a:prstGeom>
          <a:solidFill>
            <a:srgbClr val="800000"/>
          </a:solidFill>
        </p:spPr>
        <p:txBody>
          <a:bodyPr wrap="none" rtlCol="0">
            <a:spAutoFit/>
          </a:bodyPr>
          <a:lstStyle/>
          <a:p>
            <a:r>
              <a:rPr lang="en-US" sz="2000" b="1" dirty="0" smtClean="0">
                <a:solidFill>
                  <a:schemeClr val="bg1">
                    <a:lumMod val="85000"/>
                  </a:schemeClr>
                </a:solidFill>
              </a:rPr>
              <a:t>Background/Methods</a:t>
            </a:r>
            <a:endParaRPr lang="en-US" sz="2000" b="1" dirty="0">
              <a:solidFill>
                <a:schemeClr val="bg1">
                  <a:lumMod val="85000"/>
                </a:schemeClr>
              </a:solidFill>
            </a:endParaRPr>
          </a:p>
        </p:txBody>
      </p:sp>
      <p:sp>
        <p:nvSpPr>
          <p:cNvPr id="20" name="TextBox 19"/>
          <p:cNvSpPr txBox="1"/>
          <p:nvPr/>
        </p:nvSpPr>
        <p:spPr>
          <a:xfrm>
            <a:off x="4010025" y="28575"/>
            <a:ext cx="1111202" cy="400110"/>
          </a:xfrm>
          <a:prstGeom prst="rect">
            <a:avLst/>
          </a:prstGeom>
          <a:solidFill>
            <a:srgbClr val="FFC000"/>
          </a:solidFill>
        </p:spPr>
        <p:txBody>
          <a:bodyPr wrap="none" rtlCol="0">
            <a:spAutoFit/>
          </a:bodyPr>
          <a:lstStyle/>
          <a:p>
            <a:r>
              <a:rPr lang="en-US" sz="2000" b="1" dirty="0" smtClean="0"/>
              <a:t>Results</a:t>
            </a:r>
            <a:endParaRPr lang="en-US" sz="2000" b="1"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xmlns="" val="0"/>
              </a:ext>
            </a:extLst>
          </a:blip>
          <a:srcRect l="6742" r="5614"/>
          <a:stretch/>
        </p:blipFill>
        <p:spPr>
          <a:xfrm>
            <a:off x="2590800" y="971550"/>
            <a:ext cx="3840480" cy="2880360"/>
          </a:xfrm>
          <a:prstGeom prst="rect">
            <a:avLst/>
          </a:prstGeom>
          <a:ln w="12700">
            <a:solidFill>
              <a:schemeClr val="tx1"/>
            </a:solidFill>
          </a:ln>
        </p:spPr>
      </p:pic>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90800" y="3901440"/>
            <a:ext cx="3840480" cy="2880360"/>
          </a:xfrm>
          <a:prstGeom prst="rect">
            <a:avLst/>
          </a:prstGeom>
          <a:ln w="12700">
            <a:solidFill>
              <a:schemeClr val="tx1"/>
            </a:solidFill>
          </a:ln>
        </p:spPr>
      </p:pic>
    </p:spTree>
    <p:extLst>
      <p:ext uri="{BB962C8B-B14F-4D97-AF65-F5344CB8AC3E}">
        <p14:creationId xmlns:p14="http://schemas.microsoft.com/office/powerpoint/2010/main" xmlns="" val="4274892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4572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t>Additional Data</a:t>
            </a:r>
          </a:p>
        </p:txBody>
      </p:sp>
      <p:pic>
        <p:nvPicPr>
          <p:cNvPr id="37893" name="Picture 5"/>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87" t="3902" r="3952" b="1615"/>
          <a:stretch/>
        </p:blipFill>
        <p:spPr bwMode="auto">
          <a:xfrm>
            <a:off x="2438399" y="914400"/>
            <a:ext cx="4439176"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18347" t="47918" r="15470" b="15277"/>
          <a:stretch/>
        </p:blipFill>
        <p:spPr>
          <a:xfrm>
            <a:off x="2673975" y="3505200"/>
            <a:ext cx="3931920" cy="2831411"/>
          </a:xfrm>
          <a:prstGeom prst="rect">
            <a:avLst/>
          </a:prstGeom>
        </p:spPr>
      </p:pic>
      <p:sp>
        <p:nvSpPr>
          <p:cNvPr id="5" name="TextBox 4"/>
          <p:cNvSpPr txBox="1"/>
          <p:nvPr/>
        </p:nvSpPr>
        <p:spPr>
          <a:xfrm rot="16200000">
            <a:off x="1278436" y="4754286"/>
            <a:ext cx="2406428" cy="276999"/>
          </a:xfrm>
          <a:prstGeom prst="rect">
            <a:avLst/>
          </a:prstGeom>
          <a:noFill/>
        </p:spPr>
        <p:txBody>
          <a:bodyPr wrap="none" rtlCol="0">
            <a:spAutoFit/>
          </a:bodyPr>
          <a:lstStyle/>
          <a:p>
            <a:r>
              <a:rPr lang="en-US" sz="1200" b="1" dirty="0" smtClean="0"/>
              <a:t>Percent cumulative detections</a:t>
            </a:r>
            <a:endParaRPr lang="en-US" sz="1200" b="1" dirty="0"/>
          </a:p>
        </p:txBody>
      </p:sp>
      <p:sp>
        <p:nvSpPr>
          <p:cNvPr id="15" name="TextBox 14"/>
          <p:cNvSpPr txBox="1"/>
          <p:nvPr/>
        </p:nvSpPr>
        <p:spPr>
          <a:xfrm>
            <a:off x="6412928" y="1828800"/>
            <a:ext cx="2816797" cy="338554"/>
          </a:xfrm>
          <a:prstGeom prst="rect">
            <a:avLst/>
          </a:prstGeom>
          <a:noFill/>
        </p:spPr>
        <p:txBody>
          <a:bodyPr wrap="none" rtlCol="0">
            <a:spAutoFit/>
          </a:bodyPr>
          <a:lstStyle/>
          <a:p>
            <a:r>
              <a:rPr lang="en-US" sz="1600" b="1" dirty="0" smtClean="0"/>
              <a:t>Friesen and Johnson, 2013</a:t>
            </a:r>
            <a:endParaRPr lang="en-US" sz="1600" b="1" dirty="0"/>
          </a:p>
        </p:txBody>
      </p:sp>
      <p:sp>
        <p:nvSpPr>
          <p:cNvPr id="16" name="TextBox 15"/>
          <p:cNvSpPr txBox="1"/>
          <p:nvPr/>
        </p:nvSpPr>
        <p:spPr>
          <a:xfrm>
            <a:off x="6410325" y="4538246"/>
            <a:ext cx="1335622" cy="338554"/>
          </a:xfrm>
          <a:prstGeom prst="rect">
            <a:avLst/>
          </a:prstGeom>
          <a:noFill/>
        </p:spPr>
        <p:txBody>
          <a:bodyPr wrap="none" rtlCol="0">
            <a:spAutoFit/>
          </a:bodyPr>
          <a:lstStyle/>
          <a:p>
            <a:r>
              <a:rPr lang="en-US" sz="1600" b="1" dirty="0" smtClean="0"/>
              <a:t>USGS, 2014</a:t>
            </a:r>
            <a:endParaRPr lang="en-US" sz="1600" b="1" dirty="0"/>
          </a:p>
        </p:txBody>
      </p:sp>
      <p:grpSp>
        <p:nvGrpSpPr>
          <p:cNvPr id="14" name="Group 13"/>
          <p:cNvGrpSpPr/>
          <p:nvPr/>
        </p:nvGrpSpPr>
        <p:grpSpPr>
          <a:xfrm>
            <a:off x="-9525" y="-1"/>
            <a:ext cx="9162288" cy="458114"/>
            <a:chOff x="-9525" y="-1"/>
            <a:chExt cx="9162288" cy="458114"/>
          </a:xfrm>
        </p:grpSpPr>
        <p:sp>
          <p:nvSpPr>
            <p:cNvPr id="17" name="Rectangle 16"/>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20" name="TextBox 19"/>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
        <p:nvSpPr>
          <p:cNvPr id="21" name="TextBox 20"/>
          <p:cNvSpPr txBox="1"/>
          <p:nvPr/>
        </p:nvSpPr>
        <p:spPr>
          <a:xfrm>
            <a:off x="16630" y="30718"/>
            <a:ext cx="2808782" cy="400110"/>
          </a:xfrm>
          <a:prstGeom prst="rect">
            <a:avLst/>
          </a:prstGeom>
          <a:solidFill>
            <a:srgbClr val="800000"/>
          </a:solidFill>
        </p:spPr>
        <p:txBody>
          <a:bodyPr wrap="none" rtlCol="0">
            <a:spAutoFit/>
          </a:bodyPr>
          <a:lstStyle/>
          <a:p>
            <a:r>
              <a:rPr lang="en-US" sz="2000" b="1" dirty="0" smtClean="0">
                <a:solidFill>
                  <a:schemeClr val="bg1">
                    <a:lumMod val="85000"/>
                  </a:schemeClr>
                </a:solidFill>
              </a:rPr>
              <a:t>Background/Methods</a:t>
            </a:r>
            <a:endParaRPr lang="en-US" sz="2000" b="1" dirty="0">
              <a:solidFill>
                <a:schemeClr val="bg1">
                  <a:lumMod val="85000"/>
                </a:schemeClr>
              </a:solidFill>
            </a:endParaRPr>
          </a:p>
        </p:txBody>
      </p:sp>
      <p:sp>
        <p:nvSpPr>
          <p:cNvPr id="22" name="TextBox 21"/>
          <p:cNvSpPr txBox="1"/>
          <p:nvPr/>
        </p:nvSpPr>
        <p:spPr>
          <a:xfrm>
            <a:off x="4010025" y="28575"/>
            <a:ext cx="1111202" cy="400110"/>
          </a:xfrm>
          <a:prstGeom prst="rect">
            <a:avLst/>
          </a:prstGeom>
          <a:solidFill>
            <a:srgbClr val="FFC000"/>
          </a:solidFill>
        </p:spPr>
        <p:txBody>
          <a:bodyPr wrap="none" rtlCol="0">
            <a:spAutoFit/>
          </a:bodyPr>
          <a:lstStyle/>
          <a:p>
            <a:r>
              <a:rPr lang="en-US" sz="2000" b="1" dirty="0" smtClean="0"/>
              <a:t>Results</a:t>
            </a:r>
            <a:endParaRPr lang="en-US" sz="2000" b="1" dirty="0"/>
          </a:p>
        </p:txBody>
      </p:sp>
    </p:spTree>
    <p:extLst>
      <p:ext uri="{BB962C8B-B14F-4D97-AF65-F5344CB8AC3E}">
        <p14:creationId xmlns:p14="http://schemas.microsoft.com/office/powerpoint/2010/main" xmlns="" val="459995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4572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t>Summary</a:t>
            </a:r>
          </a:p>
        </p:txBody>
      </p:sp>
      <p:sp>
        <p:nvSpPr>
          <p:cNvPr id="10" name="TextBox 9"/>
          <p:cNvSpPr txBox="1"/>
          <p:nvPr/>
        </p:nvSpPr>
        <p:spPr>
          <a:xfrm>
            <a:off x="0" y="1030188"/>
            <a:ext cx="8355172" cy="5832366"/>
          </a:xfrm>
          <a:prstGeom prst="rect">
            <a:avLst/>
          </a:prstGeom>
          <a:noFill/>
        </p:spPr>
        <p:txBody>
          <a:bodyPr wrap="none" rtlCol="0">
            <a:spAutoFit/>
          </a:bodyPr>
          <a:lstStyle/>
          <a:p>
            <a:pPr marL="571500" indent="-320040">
              <a:spcAft>
                <a:spcPts val="600"/>
              </a:spcAft>
              <a:buFont typeface="Wingdings" panose="05000000000000000000" pitchFamily="2" charset="2"/>
              <a:buChar char="Ø"/>
            </a:pPr>
            <a:r>
              <a:rPr lang="en-US" sz="2000" b="1" dirty="0" smtClean="0"/>
              <a:t>Low passage at Detroit Dam</a:t>
            </a:r>
          </a:p>
          <a:p>
            <a:pPr marL="1028700" lvl="1" indent="-320040">
              <a:spcAft>
                <a:spcPts val="600"/>
              </a:spcAft>
              <a:buFont typeface="Wingdings" panose="05000000000000000000" pitchFamily="2" charset="2"/>
              <a:buChar char="Ø"/>
            </a:pPr>
            <a:r>
              <a:rPr lang="en-US" sz="1800" dirty="0" smtClean="0"/>
              <a:t>Reservoir travel times &gt; 20 d for most fish</a:t>
            </a:r>
          </a:p>
          <a:p>
            <a:pPr marL="1028700" lvl="1" indent="-320040">
              <a:spcAft>
                <a:spcPts val="600"/>
              </a:spcAft>
              <a:buFont typeface="Wingdings" panose="05000000000000000000" pitchFamily="2" charset="2"/>
              <a:buChar char="Ø"/>
            </a:pPr>
            <a:r>
              <a:rPr lang="en-US" sz="1800" dirty="0" smtClean="0"/>
              <a:t>Spillway operations appeared to affect passage</a:t>
            </a:r>
          </a:p>
          <a:p>
            <a:pPr marL="1028700" lvl="1" indent="-320040">
              <a:spcAft>
                <a:spcPts val="0"/>
              </a:spcAft>
              <a:buFont typeface="Wingdings" panose="05000000000000000000" pitchFamily="2" charset="2"/>
              <a:buChar char="Ø"/>
            </a:pPr>
            <a:r>
              <a:rPr lang="en-US" sz="1800" dirty="0" smtClean="0"/>
              <a:t>&lt;5% of tagged fish passed dam – dam passage</a:t>
            </a:r>
          </a:p>
          <a:p>
            <a:pPr marL="708660" lvl="1">
              <a:spcAft>
                <a:spcPts val="1200"/>
              </a:spcAft>
            </a:pPr>
            <a:r>
              <a:rPr lang="en-US" sz="1800" dirty="0" smtClean="0"/>
              <a:t>     survival not estimated</a:t>
            </a:r>
          </a:p>
          <a:p>
            <a:pPr marL="571500" indent="-320040">
              <a:buFont typeface="Wingdings" panose="05000000000000000000" pitchFamily="2" charset="2"/>
              <a:buChar char="Ø"/>
            </a:pPr>
            <a:r>
              <a:rPr lang="en-US" sz="2000" b="1" dirty="0" smtClean="0"/>
              <a:t>Fish used multiple passage routes </a:t>
            </a:r>
          </a:p>
          <a:p>
            <a:pPr marL="251460">
              <a:spcAft>
                <a:spcPts val="600"/>
              </a:spcAft>
            </a:pPr>
            <a:r>
              <a:rPr lang="en-US" sz="2000" b="1" dirty="0"/>
              <a:t> </a:t>
            </a:r>
            <a:r>
              <a:rPr lang="en-US" sz="2000" b="1" dirty="0" smtClean="0"/>
              <a:t>   at Bennett Dam</a:t>
            </a:r>
          </a:p>
          <a:p>
            <a:pPr marL="1028700" lvl="1" indent="-320040">
              <a:spcAft>
                <a:spcPts val="600"/>
              </a:spcAft>
              <a:buFont typeface="Wingdings" panose="05000000000000000000" pitchFamily="2" charset="2"/>
              <a:buChar char="Ø"/>
            </a:pPr>
            <a:r>
              <a:rPr lang="en-US" sz="1800" dirty="0" smtClean="0"/>
              <a:t>2% passed at Upper Bennett Dam</a:t>
            </a:r>
          </a:p>
          <a:p>
            <a:pPr marL="1028700" lvl="1" indent="-320040">
              <a:spcAft>
                <a:spcPts val="600"/>
              </a:spcAft>
              <a:buFont typeface="Wingdings" panose="05000000000000000000" pitchFamily="2" charset="2"/>
              <a:buChar char="Ø"/>
            </a:pPr>
            <a:r>
              <a:rPr lang="en-US" sz="1800" dirty="0" smtClean="0"/>
              <a:t>62% passed near Stayton Power Canal</a:t>
            </a:r>
          </a:p>
          <a:p>
            <a:pPr marL="1028700" lvl="1" indent="-320040">
              <a:spcAft>
                <a:spcPts val="1200"/>
              </a:spcAft>
              <a:buFont typeface="Wingdings" panose="05000000000000000000" pitchFamily="2" charset="2"/>
              <a:buChar char="Ø"/>
            </a:pPr>
            <a:r>
              <a:rPr lang="en-US" sz="1800" dirty="0" smtClean="0"/>
              <a:t>Some fish delayed 7-37 days in canal</a:t>
            </a:r>
          </a:p>
          <a:p>
            <a:pPr marL="571500" indent="-320040">
              <a:buFont typeface="Wingdings" panose="05000000000000000000" pitchFamily="2" charset="2"/>
              <a:buChar char="Ø"/>
            </a:pPr>
            <a:r>
              <a:rPr lang="en-US" sz="2000" b="1" dirty="0" smtClean="0"/>
              <a:t>Willamette Falls Dam passage and detection probability </a:t>
            </a:r>
          </a:p>
          <a:p>
            <a:pPr marL="251460">
              <a:spcAft>
                <a:spcPts val="600"/>
              </a:spcAft>
            </a:pPr>
            <a:r>
              <a:rPr lang="en-US" sz="2000" b="1" dirty="0"/>
              <a:t> </a:t>
            </a:r>
            <a:r>
              <a:rPr lang="en-US" sz="2000" b="1" dirty="0" smtClean="0"/>
              <a:t>   ≈ 45% during study</a:t>
            </a:r>
          </a:p>
          <a:p>
            <a:pPr marL="1028700" lvl="1" indent="-320040">
              <a:spcAft>
                <a:spcPts val="600"/>
              </a:spcAft>
              <a:buFont typeface="Wingdings" panose="05000000000000000000" pitchFamily="2" charset="2"/>
              <a:buChar char="Ø"/>
            </a:pPr>
            <a:r>
              <a:rPr lang="en-US" sz="1800" dirty="0"/>
              <a:t>E</a:t>
            </a:r>
            <a:r>
              <a:rPr lang="en-US" sz="1800" dirty="0" smtClean="0"/>
              <a:t>stimate from September/October 2014</a:t>
            </a:r>
          </a:p>
          <a:p>
            <a:pPr marL="1028700" lvl="1" indent="-320040">
              <a:spcAft>
                <a:spcPts val="600"/>
              </a:spcAft>
              <a:buFont typeface="Wingdings" panose="05000000000000000000" pitchFamily="2" charset="2"/>
              <a:buChar char="Ø"/>
            </a:pPr>
            <a:r>
              <a:rPr lang="en-US" sz="1800" dirty="0" smtClean="0"/>
              <a:t>Flow range during estimation period = 22,500 </a:t>
            </a:r>
            <a:r>
              <a:rPr lang="en-US" sz="1800" dirty="0"/>
              <a:t>ft</a:t>
            </a:r>
            <a:r>
              <a:rPr lang="en-US" sz="1800" baseline="30000" dirty="0"/>
              <a:t>3</a:t>
            </a:r>
            <a:r>
              <a:rPr lang="en-US" sz="1800" dirty="0"/>
              <a:t>/sec </a:t>
            </a:r>
            <a:r>
              <a:rPr lang="en-US" sz="1800" dirty="0" smtClean="0"/>
              <a:t>to 49,000 </a:t>
            </a:r>
            <a:r>
              <a:rPr lang="en-US" sz="1800" dirty="0"/>
              <a:t>ft</a:t>
            </a:r>
            <a:r>
              <a:rPr lang="en-US" sz="1800" baseline="30000" dirty="0"/>
              <a:t>3</a:t>
            </a:r>
            <a:r>
              <a:rPr lang="en-US" sz="1800" dirty="0"/>
              <a:t>/sec</a:t>
            </a:r>
          </a:p>
          <a:p>
            <a:pPr marL="251460"/>
            <a:endParaRPr lang="en-US" sz="2000" dirty="0" smtClean="0"/>
          </a:p>
          <a:p>
            <a:pPr marL="708660" lvl="1"/>
            <a:endParaRPr lang="en-US" sz="2400" dirty="0"/>
          </a:p>
        </p:txBody>
      </p:sp>
      <p:grpSp>
        <p:nvGrpSpPr>
          <p:cNvPr id="12" name="Group 11"/>
          <p:cNvGrpSpPr/>
          <p:nvPr/>
        </p:nvGrpSpPr>
        <p:grpSpPr>
          <a:xfrm>
            <a:off x="-9525" y="-1"/>
            <a:ext cx="9162288" cy="458114"/>
            <a:chOff x="-9525" y="-1"/>
            <a:chExt cx="9162288" cy="458114"/>
          </a:xfrm>
        </p:grpSpPr>
        <p:sp>
          <p:nvSpPr>
            <p:cNvPr id="13" name="Rectangle 12"/>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14" name="TextBox 13"/>
            <p:cNvSpPr txBox="1"/>
            <p:nvPr/>
          </p:nvSpPr>
          <p:spPr>
            <a:xfrm>
              <a:off x="16630" y="30718"/>
              <a:ext cx="2808782" cy="400110"/>
            </a:xfrm>
            <a:prstGeom prst="rect">
              <a:avLst/>
            </a:prstGeom>
            <a:solidFill>
              <a:srgbClr val="800000"/>
            </a:solidFill>
          </p:spPr>
          <p:txBody>
            <a:bodyPr wrap="none" rtlCol="0">
              <a:spAutoFit/>
            </a:bodyPr>
            <a:lstStyle/>
            <a:p>
              <a:r>
                <a:rPr lang="en-US" sz="2000" b="1" dirty="0" smtClean="0">
                  <a:solidFill>
                    <a:schemeClr val="bg1">
                      <a:lumMod val="75000"/>
                    </a:schemeClr>
                  </a:solidFill>
                </a:rPr>
                <a:t>Background/Methods</a:t>
              </a:r>
              <a:endParaRPr lang="en-US" sz="2000" b="1" dirty="0">
                <a:solidFill>
                  <a:schemeClr val="bg1">
                    <a:lumMod val="75000"/>
                  </a:schemeClr>
                </a:solidFill>
              </a:endParaRPr>
            </a:p>
          </p:txBody>
        </p:sp>
        <p:sp>
          <p:nvSpPr>
            <p:cNvPr id="15" name="TextBox 14"/>
            <p:cNvSpPr txBox="1"/>
            <p:nvPr/>
          </p:nvSpPr>
          <p:spPr>
            <a:xfrm>
              <a:off x="4010025" y="38100"/>
              <a:ext cx="1111202" cy="400110"/>
            </a:xfrm>
            <a:prstGeom prst="rect">
              <a:avLst/>
            </a:prstGeom>
            <a:noFill/>
          </p:spPr>
          <p:txBody>
            <a:bodyPr wrap="none" rtlCol="0">
              <a:spAutoFit/>
            </a:bodyPr>
            <a:lstStyle/>
            <a:p>
              <a:r>
                <a:rPr lang="en-US" sz="2000" b="1" dirty="0" smtClean="0">
                  <a:solidFill>
                    <a:schemeClr val="bg1">
                      <a:lumMod val="75000"/>
                    </a:schemeClr>
                  </a:solidFill>
                </a:rPr>
                <a:t>Results</a:t>
              </a:r>
              <a:endParaRPr lang="en-US" sz="2000" b="1" dirty="0">
                <a:solidFill>
                  <a:schemeClr val="bg1">
                    <a:lumMod val="75000"/>
                  </a:schemeClr>
                </a:solidFill>
              </a:endParaRPr>
            </a:p>
          </p:txBody>
        </p:sp>
        <p:sp>
          <p:nvSpPr>
            <p:cNvPr id="16" name="TextBox 15"/>
            <p:cNvSpPr txBox="1"/>
            <p:nvPr/>
          </p:nvSpPr>
          <p:spPr>
            <a:xfrm>
              <a:off x="6466664" y="28575"/>
              <a:ext cx="2677336" cy="400110"/>
            </a:xfrm>
            <a:prstGeom prst="rect">
              <a:avLst/>
            </a:prstGeom>
            <a:solidFill>
              <a:srgbClr val="FFC000"/>
            </a:solidFill>
          </p:spPr>
          <p:txBody>
            <a:bodyPr wrap="none" rtlCol="0">
              <a:spAutoFit/>
            </a:bodyPr>
            <a:lstStyle/>
            <a:p>
              <a:r>
                <a:rPr lang="en-US" sz="2000" b="1" dirty="0" smtClean="0"/>
                <a:t>Summary/Questions</a:t>
              </a:r>
              <a:endParaRPr lang="en-US" sz="2000" b="1" dirty="0"/>
            </a:p>
          </p:txBody>
        </p:sp>
      </p:grpSp>
    </p:spTree>
    <p:extLst>
      <p:ext uri="{BB962C8B-B14F-4D97-AF65-F5344CB8AC3E}">
        <p14:creationId xmlns:p14="http://schemas.microsoft.com/office/powerpoint/2010/main" xmlns="" val="3578218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4572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t>Acknowledgements</a:t>
            </a:r>
          </a:p>
        </p:txBody>
      </p:sp>
      <p:sp>
        <p:nvSpPr>
          <p:cNvPr id="10" name="TextBox 9"/>
          <p:cNvSpPr txBox="1"/>
          <p:nvPr/>
        </p:nvSpPr>
        <p:spPr>
          <a:xfrm>
            <a:off x="0" y="1066800"/>
            <a:ext cx="8133509" cy="5016758"/>
          </a:xfrm>
          <a:prstGeom prst="rect">
            <a:avLst/>
          </a:prstGeom>
          <a:noFill/>
        </p:spPr>
        <p:txBody>
          <a:bodyPr wrap="none" rtlCol="0">
            <a:spAutoFit/>
          </a:bodyPr>
          <a:lstStyle/>
          <a:p>
            <a:pPr marL="571500" indent="-320040">
              <a:spcAft>
                <a:spcPts val="0"/>
              </a:spcAft>
              <a:buFont typeface="Wingdings" panose="05000000000000000000" pitchFamily="2" charset="2"/>
              <a:buChar char="Ø"/>
            </a:pPr>
            <a:r>
              <a:rPr lang="en-US" sz="1800" b="1" dirty="0" smtClean="0"/>
              <a:t>USACE</a:t>
            </a:r>
          </a:p>
          <a:p>
            <a:pPr marL="1028700" lvl="1" indent="-320040">
              <a:spcAft>
                <a:spcPts val="0"/>
              </a:spcAft>
              <a:buFont typeface="Wingdings" panose="05000000000000000000" pitchFamily="2" charset="2"/>
              <a:buChar char="Ø"/>
            </a:pPr>
            <a:r>
              <a:rPr lang="en-US" sz="1800" dirty="0" smtClean="0"/>
              <a:t>Bob Wertheimer and Scott Fielding</a:t>
            </a:r>
          </a:p>
          <a:p>
            <a:pPr marL="1028700" lvl="1" indent="-320040">
              <a:spcAft>
                <a:spcPts val="1200"/>
              </a:spcAft>
              <a:buFont typeface="Wingdings" panose="05000000000000000000" pitchFamily="2" charset="2"/>
              <a:buChar char="Ø"/>
            </a:pPr>
            <a:r>
              <a:rPr lang="en-US" sz="1800" dirty="0" smtClean="0"/>
              <a:t>Chris Walker and Mary Karen Scullion</a:t>
            </a:r>
          </a:p>
          <a:p>
            <a:pPr marL="571500" indent="-320040">
              <a:spcAft>
                <a:spcPts val="0"/>
              </a:spcAft>
              <a:buFont typeface="Wingdings" panose="05000000000000000000" pitchFamily="2" charset="2"/>
              <a:buChar char="Ø"/>
            </a:pPr>
            <a:r>
              <a:rPr lang="en-US" sz="1800" b="1" dirty="0" smtClean="0"/>
              <a:t>ODFW</a:t>
            </a:r>
          </a:p>
          <a:p>
            <a:pPr marL="1028700" lvl="1" indent="-320040">
              <a:spcAft>
                <a:spcPts val="0"/>
              </a:spcAft>
              <a:buFont typeface="Wingdings" panose="05000000000000000000" pitchFamily="2" charset="2"/>
              <a:buChar char="Ø"/>
            </a:pPr>
            <a:r>
              <a:rPr lang="en-US" sz="1800" dirty="0" smtClean="0"/>
              <a:t>Tom Friesen, Derrek Faber, and Greg </a:t>
            </a:r>
            <a:r>
              <a:rPr lang="en-US" sz="1800" dirty="0" err="1" smtClean="0"/>
              <a:t>Grenbemer</a:t>
            </a:r>
            <a:endParaRPr lang="en-US" sz="1800" dirty="0" smtClean="0"/>
          </a:p>
          <a:p>
            <a:pPr marL="1028700" lvl="1" indent="-320040">
              <a:spcAft>
                <a:spcPts val="0"/>
              </a:spcAft>
              <a:buFont typeface="Wingdings" panose="05000000000000000000" pitchFamily="2" charset="2"/>
              <a:buChar char="Ø"/>
            </a:pPr>
            <a:r>
              <a:rPr lang="en-US" sz="1800" dirty="0" smtClean="0"/>
              <a:t>Chris Boyd, Matt </a:t>
            </a:r>
            <a:r>
              <a:rPr lang="en-US" sz="1800" dirty="0" err="1" smtClean="0"/>
              <a:t>Lessard</a:t>
            </a:r>
            <a:r>
              <a:rPr lang="en-US" sz="1800" dirty="0" smtClean="0"/>
              <a:t>, Rick Madsen and the rest of the</a:t>
            </a:r>
          </a:p>
          <a:p>
            <a:pPr marL="708660" lvl="1">
              <a:spcAft>
                <a:spcPts val="1200"/>
              </a:spcAft>
            </a:pPr>
            <a:r>
              <a:rPr lang="en-US" sz="1800" dirty="0"/>
              <a:t> </a:t>
            </a:r>
            <a:r>
              <a:rPr lang="en-US" sz="1800" dirty="0" smtClean="0"/>
              <a:t>    Marion Forks Hatchery staff</a:t>
            </a:r>
          </a:p>
          <a:p>
            <a:pPr marL="571500" indent="-320040">
              <a:spcAft>
                <a:spcPts val="1200"/>
              </a:spcAft>
              <a:buFont typeface="Wingdings" panose="05000000000000000000" pitchFamily="2" charset="2"/>
              <a:buChar char="Ø"/>
            </a:pPr>
            <a:r>
              <a:rPr lang="en-US" sz="1800" b="1" dirty="0" smtClean="0"/>
              <a:t>Staff at Detroit, Big Cliff, </a:t>
            </a:r>
            <a:r>
              <a:rPr lang="en-US" sz="1800" b="1" dirty="0" err="1" smtClean="0"/>
              <a:t>Minto</a:t>
            </a:r>
            <a:r>
              <a:rPr lang="en-US" sz="1800" b="1" dirty="0" smtClean="0"/>
              <a:t>, Bennett, and Willamette Falls Dams</a:t>
            </a:r>
          </a:p>
          <a:p>
            <a:pPr marL="571500" indent="-320040">
              <a:spcAft>
                <a:spcPts val="0"/>
              </a:spcAft>
              <a:buFont typeface="Wingdings" panose="05000000000000000000" pitchFamily="2" charset="2"/>
              <a:buChar char="Ø"/>
            </a:pPr>
            <a:r>
              <a:rPr lang="en-US" sz="1800" b="1" dirty="0" smtClean="0"/>
              <a:t>USGS</a:t>
            </a:r>
          </a:p>
          <a:p>
            <a:pPr marL="1028700" lvl="1" indent="-320040">
              <a:spcBef>
                <a:spcPts val="0"/>
              </a:spcBef>
              <a:spcAft>
                <a:spcPts val="1200"/>
              </a:spcAft>
              <a:buFont typeface="Wingdings" panose="05000000000000000000" pitchFamily="2" charset="2"/>
              <a:buChar char="Ø"/>
            </a:pPr>
            <a:r>
              <a:rPr lang="en-US" sz="1800" dirty="0" smtClean="0"/>
              <a:t>Columbia River Research Laboratory staff</a:t>
            </a:r>
          </a:p>
          <a:p>
            <a:pPr marL="571500" indent="-320040">
              <a:spcAft>
                <a:spcPts val="0"/>
              </a:spcAft>
              <a:buFont typeface="Wingdings" panose="05000000000000000000" pitchFamily="2" charset="2"/>
              <a:buChar char="Ø"/>
            </a:pPr>
            <a:r>
              <a:rPr lang="en-US" sz="1800" b="1" dirty="0"/>
              <a:t>USFS, Detroit Ranger District</a:t>
            </a:r>
          </a:p>
          <a:p>
            <a:pPr marL="1028700" lvl="1" indent="-320040">
              <a:spcAft>
                <a:spcPts val="1200"/>
              </a:spcAft>
              <a:buFont typeface="Wingdings" panose="05000000000000000000" pitchFamily="2" charset="2"/>
              <a:buChar char="Ø"/>
            </a:pPr>
            <a:r>
              <a:rPr lang="en-US" sz="1800" dirty="0"/>
              <a:t>Boat and equipment storage</a:t>
            </a:r>
            <a:endParaRPr lang="en-US" sz="1800" b="1" dirty="0"/>
          </a:p>
          <a:p>
            <a:pPr marL="708660" lvl="1">
              <a:spcAft>
                <a:spcPts val="0"/>
              </a:spcAft>
            </a:pPr>
            <a:endParaRPr lang="en-US" sz="1800" dirty="0"/>
          </a:p>
          <a:p>
            <a:pPr marL="251460">
              <a:spcAft>
                <a:spcPts val="0"/>
              </a:spcAft>
            </a:pPr>
            <a:endParaRPr lang="en-US" sz="1800" dirty="0" smtClean="0"/>
          </a:p>
          <a:p>
            <a:pPr marL="708660" lvl="1">
              <a:spcAft>
                <a:spcPts val="0"/>
              </a:spcAft>
            </a:pPr>
            <a:endParaRPr lang="en-US" sz="1800" dirty="0"/>
          </a:p>
        </p:txBody>
      </p:sp>
      <p:grpSp>
        <p:nvGrpSpPr>
          <p:cNvPr id="9" name="Group 8"/>
          <p:cNvGrpSpPr/>
          <p:nvPr/>
        </p:nvGrpSpPr>
        <p:grpSpPr>
          <a:xfrm>
            <a:off x="-9525" y="-1"/>
            <a:ext cx="9162288" cy="458114"/>
            <a:chOff x="-9525" y="-1"/>
            <a:chExt cx="9162288" cy="458114"/>
          </a:xfrm>
        </p:grpSpPr>
        <p:sp>
          <p:nvSpPr>
            <p:cNvPr id="11" name="Rectangle 10"/>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16630" y="30718"/>
              <a:ext cx="2808782" cy="400110"/>
            </a:xfrm>
            <a:prstGeom prst="rect">
              <a:avLst/>
            </a:prstGeom>
            <a:solidFill>
              <a:srgbClr val="800000"/>
            </a:solidFill>
          </p:spPr>
          <p:txBody>
            <a:bodyPr wrap="none" rtlCol="0">
              <a:spAutoFit/>
            </a:bodyPr>
            <a:lstStyle/>
            <a:p>
              <a:r>
                <a:rPr lang="en-US" sz="2000" b="1" dirty="0" smtClean="0">
                  <a:solidFill>
                    <a:schemeClr val="bg1">
                      <a:lumMod val="75000"/>
                    </a:schemeClr>
                  </a:solidFill>
                </a:rPr>
                <a:t>Background/Methods</a:t>
              </a:r>
              <a:endParaRPr lang="en-US" sz="2000" b="1" dirty="0">
                <a:solidFill>
                  <a:schemeClr val="bg1">
                    <a:lumMod val="75000"/>
                  </a:schemeClr>
                </a:solidFill>
              </a:endParaRPr>
            </a:p>
          </p:txBody>
        </p:sp>
        <p:sp>
          <p:nvSpPr>
            <p:cNvPr id="18" name="TextBox 17"/>
            <p:cNvSpPr txBox="1"/>
            <p:nvPr/>
          </p:nvSpPr>
          <p:spPr>
            <a:xfrm>
              <a:off x="4010025" y="38100"/>
              <a:ext cx="1111202" cy="400110"/>
            </a:xfrm>
            <a:prstGeom prst="rect">
              <a:avLst/>
            </a:prstGeom>
            <a:noFill/>
          </p:spPr>
          <p:txBody>
            <a:bodyPr wrap="none" rtlCol="0">
              <a:spAutoFit/>
            </a:bodyPr>
            <a:lstStyle/>
            <a:p>
              <a:r>
                <a:rPr lang="en-US" sz="2000" b="1" dirty="0" smtClean="0">
                  <a:solidFill>
                    <a:schemeClr val="bg1">
                      <a:lumMod val="75000"/>
                    </a:schemeClr>
                  </a:solidFill>
                </a:rPr>
                <a:t>Results</a:t>
              </a:r>
              <a:endParaRPr lang="en-US" sz="2000" b="1" dirty="0">
                <a:solidFill>
                  <a:schemeClr val="bg1">
                    <a:lumMod val="75000"/>
                  </a:schemeClr>
                </a:solidFill>
              </a:endParaRPr>
            </a:p>
          </p:txBody>
        </p:sp>
        <p:sp>
          <p:nvSpPr>
            <p:cNvPr id="19" name="TextBox 18"/>
            <p:cNvSpPr txBox="1"/>
            <p:nvPr/>
          </p:nvSpPr>
          <p:spPr>
            <a:xfrm>
              <a:off x="6466664" y="28575"/>
              <a:ext cx="2677336" cy="400110"/>
            </a:xfrm>
            <a:prstGeom prst="rect">
              <a:avLst/>
            </a:prstGeom>
            <a:solidFill>
              <a:srgbClr val="FFC000"/>
            </a:solidFill>
          </p:spPr>
          <p:txBody>
            <a:bodyPr wrap="none" rtlCol="0">
              <a:spAutoFit/>
            </a:bodyPr>
            <a:lstStyle/>
            <a:p>
              <a:r>
                <a:rPr lang="en-US" sz="2000" b="1" dirty="0" smtClean="0"/>
                <a:t>Summary/Questions</a:t>
              </a:r>
              <a:endParaRPr lang="en-US" sz="2000" b="1" dirty="0"/>
            </a:p>
          </p:txBody>
        </p:sp>
      </p:grpSp>
    </p:spTree>
    <p:extLst>
      <p:ext uri="{BB962C8B-B14F-4D97-AF65-F5344CB8AC3E}">
        <p14:creationId xmlns:p14="http://schemas.microsoft.com/office/powerpoint/2010/main" xmlns="" val="1830233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9525" y="-1"/>
            <a:ext cx="9162288" cy="458114"/>
            <a:chOff x="-9525" y="-1"/>
            <a:chExt cx="9162288" cy="458114"/>
          </a:xfrm>
        </p:grpSpPr>
        <p:sp>
          <p:nvSpPr>
            <p:cNvPr id="10" name="Rectangle 9"/>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16630" y="30718"/>
              <a:ext cx="2808782" cy="400110"/>
            </a:xfrm>
            <a:prstGeom prst="rect">
              <a:avLst/>
            </a:prstGeom>
            <a:solidFill>
              <a:srgbClr val="800000"/>
            </a:solidFill>
          </p:spPr>
          <p:txBody>
            <a:bodyPr wrap="none" rtlCol="0">
              <a:spAutoFit/>
            </a:bodyPr>
            <a:lstStyle/>
            <a:p>
              <a:r>
                <a:rPr lang="en-US" sz="2000" b="1" dirty="0" smtClean="0">
                  <a:solidFill>
                    <a:schemeClr val="bg1">
                      <a:lumMod val="75000"/>
                    </a:schemeClr>
                  </a:solidFill>
                </a:rPr>
                <a:t>Background/Methods</a:t>
              </a:r>
              <a:endParaRPr lang="en-US" sz="2000" b="1" dirty="0">
                <a:solidFill>
                  <a:schemeClr val="bg1">
                    <a:lumMod val="75000"/>
                  </a:schemeClr>
                </a:solidFill>
              </a:endParaRPr>
            </a:p>
          </p:txBody>
        </p:sp>
        <p:sp>
          <p:nvSpPr>
            <p:cNvPr id="12" name="TextBox 11"/>
            <p:cNvSpPr txBox="1"/>
            <p:nvPr/>
          </p:nvSpPr>
          <p:spPr>
            <a:xfrm>
              <a:off x="4010025" y="38100"/>
              <a:ext cx="1111202" cy="400110"/>
            </a:xfrm>
            <a:prstGeom prst="rect">
              <a:avLst/>
            </a:prstGeom>
            <a:noFill/>
          </p:spPr>
          <p:txBody>
            <a:bodyPr wrap="none" rtlCol="0">
              <a:spAutoFit/>
            </a:bodyPr>
            <a:lstStyle/>
            <a:p>
              <a:r>
                <a:rPr lang="en-US" sz="2000" b="1" dirty="0" smtClean="0">
                  <a:solidFill>
                    <a:schemeClr val="bg1">
                      <a:lumMod val="75000"/>
                    </a:schemeClr>
                  </a:solidFill>
                </a:rPr>
                <a:t>Results</a:t>
              </a:r>
              <a:endParaRPr lang="en-US" sz="2000" b="1" dirty="0">
                <a:solidFill>
                  <a:schemeClr val="bg1">
                    <a:lumMod val="75000"/>
                  </a:schemeClr>
                </a:solidFill>
              </a:endParaRPr>
            </a:p>
          </p:txBody>
        </p:sp>
        <p:sp>
          <p:nvSpPr>
            <p:cNvPr id="13" name="TextBox 12"/>
            <p:cNvSpPr txBox="1"/>
            <p:nvPr/>
          </p:nvSpPr>
          <p:spPr>
            <a:xfrm>
              <a:off x="6466664" y="28575"/>
              <a:ext cx="2677336" cy="400110"/>
            </a:xfrm>
            <a:prstGeom prst="rect">
              <a:avLst/>
            </a:prstGeom>
            <a:solidFill>
              <a:srgbClr val="FFC000"/>
            </a:solidFill>
          </p:spPr>
          <p:txBody>
            <a:bodyPr wrap="none" rtlCol="0">
              <a:spAutoFit/>
            </a:bodyPr>
            <a:lstStyle/>
            <a:p>
              <a:r>
                <a:rPr lang="en-US" sz="2000" b="1" dirty="0" smtClean="0"/>
                <a:t>Summary/Questions</a:t>
              </a:r>
              <a:endParaRPr lang="en-US" sz="2000" b="1" dirty="0"/>
            </a:p>
          </p:txBody>
        </p:sp>
      </p:grpSp>
    </p:spTree>
    <p:extLst>
      <p:ext uri="{BB962C8B-B14F-4D97-AF65-F5344CB8AC3E}">
        <p14:creationId xmlns:p14="http://schemas.microsoft.com/office/powerpoint/2010/main" xmlns="" val="1770520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6096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Paired Release Recapture Study Design</a:t>
            </a:r>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65000"/>
                    </a14:imgEffect>
                    <a14:imgEffect>
                      <a14:brightnessContrast bright="15000"/>
                    </a14:imgEffect>
                  </a14:imgLayer>
                </a14:imgProps>
              </a:ext>
              <a:ext uri="{28A0092B-C50C-407E-A947-70E740481C1C}">
                <a14:useLocalDpi xmlns:a14="http://schemas.microsoft.com/office/drawing/2010/main" xmlns="" val="0"/>
              </a:ext>
            </a:extLst>
          </a:blip>
          <a:srcRect l="4169" t="16805" r="5691" b="22639"/>
          <a:stretch/>
        </p:blipFill>
        <p:spPr>
          <a:xfrm>
            <a:off x="533400" y="1219200"/>
            <a:ext cx="8153400" cy="4800600"/>
          </a:xfrm>
          <a:prstGeom prst="rect">
            <a:avLst/>
          </a:prstGeom>
          <a:ln w="12700">
            <a:solidFill>
              <a:schemeClr val="tx1"/>
            </a:solidFill>
          </a:ln>
        </p:spPr>
      </p:pic>
      <p:sp>
        <p:nvSpPr>
          <p:cNvPr id="20" name="TextBox 19"/>
          <p:cNvSpPr txBox="1"/>
          <p:nvPr/>
        </p:nvSpPr>
        <p:spPr>
          <a:xfrm>
            <a:off x="6400800" y="6581775"/>
            <a:ext cx="2837636" cy="276999"/>
          </a:xfrm>
          <a:prstGeom prst="rect">
            <a:avLst/>
          </a:prstGeom>
          <a:noFill/>
        </p:spPr>
        <p:txBody>
          <a:bodyPr wrap="none" rtlCol="0">
            <a:spAutoFit/>
          </a:bodyPr>
          <a:lstStyle/>
          <a:p>
            <a:r>
              <a:rPr lang="en-US" sz="1200" dirty="0" smtClean="0"/>
              <a:t>Background image from Google Earth</a:t>
            </a:r>
            <a:endParaRPr lang="en-US" sz="1200" dirty="0"/>
          </a:p>
        </p:txBody>
      </p:sp>
      <p:grpSp>
        <p:nvGrpSpPr>
          <p:cNvPr id="4101" name="Group 4100"/>
          <p:cNvGrpSpPr/>
          <p:nvPr/>
        </p:nvGrpSpPr>
        <p:grpSpPr>
          <a:xfrm>
            <a:off x="762000" y="2019301"/>
            <a:ext cx="7772400" cy="3603426"/>
            <a:chOff x="762000" y="2019301"/>
            <a:chExt cx="7772400" cy="3603426"/>
          </a:xfrm>
        </p:grpSpPr>
        <p:cxnSp>
          <p:nvCxnSpPr>
            <p:cNvPr id="21" name="Straight Arrow Connector 20"/>
            <p:cNvCxnSpPr/>
            <p:nvPr/>
          </p:nvCxnSpPr>
          <p:spPr bwMode="auto">
            <a:xfrm flipH="1" flipV="1">
              <a:off x="762000" y="2019301"/>
              <a:ext cx="275455" cy="495299"/>
            </a:xfrm>
            <a:prstGeom prst="straightConnector1">
              <a:avLst/>
            </a:prstGeom>
            <a:solidFill>
              <a:schemeClr val="accent1"/>
            </a:solidFill>
            <a:ln w="25400" cap="flat" cmpd="sng" algn="ctr">
              <a:solidFill>
                <a:schemeClr val="bg1"/>
              </a:solidFill>
              <a:prstDash val="solid"/>
              <a:round/>
              <a:headEnd type="none" w="med" len="med"/>
              <a:tailEnd type="stealth" w="lg" len="lg"/>
            </a:ln>
            <a:effectLst/>
          </p:spPr>
        </p:cxnSp>
        <p:sp>
          <p:nvSpPr>
            <p:cNvPr id="24" name="TextBox 23"/>
            <p:cNvSpPr txBox="1"/>
            <p:nvPr/>
          </p:nvSpPr>
          <p:spPr>
            <a:xfrm>
              <a:off x="6153150" y="4607064"/>
              <a:ext cx="1409617" cy="1015663"/>
            </a:xfrm>
            <a:prstGeom prst="rect">
              <a:avLst/>
            </a:prstGeom>
            <a:solidFill>
              <a:schemeClr val="bg1"/>
            </a:solidFill>
          </p:spPr>
          <p:txBody>
            <a:bodyPr wrap="none" rtlCol="0">
              <a:spAutoFit/>
            </a:bodyPr>
            <a:lstStyle/>
            <a:p>
              <a:pPr algn="ctr"/>
              <a:r>
                <a:rPr lang="en-US" sz="2000" b="1" dirty="0" smtClean="0">
                  <a:solidFill>
                    <a:srgbClr val="FF0000"/>
                  </a:solidFill>
                </a:rPr>
                <a:t>Treatment</a:t>
              </a:r>
            </a:p>
            <a:p>
              <a:pPr algn="ctr"/>
              <a:r>
                <a:rPr lang="en-US" sz="2000" b="1" dirty="0">
                  <a:solidFill>
                    <a:srgbClr val="FF0000"/>
                  </a:solidFill>
                </a:rPr>
                <a:t>r</a:t>
              </a:r>
              <a:r>
                <a:rPr lang="en-US" sz="2000" b="1" dirty="0" smtClean="0">
                  <a:solidFill>
                    <a:srgbClr val="FF0000"/>
                  </a:solidFill>
                </a:rPr>
                <a:t>elease</a:t>
              </a:r>
            </a:p>
            <a:p>
              <a:pPr algn="ctr"/>
              <a:r>
                <a:rPr lang="en-US" sz="2000" b="1" dirty="0" smtClean="0">
                  <a:solidFill>
                    <a:srgbClr val="FF0000"/>
                  </a:solidFill>
                </a:rPr>
                <a:t>(</a:t>
              </a:r>
              <a:r>
                <a:rPr lang="en-US" sz="2000" b="1" i="1" dirty="0" smtClean="0">
                  <a:solidFill>
                    <a:srgbClr val="FF0000"/>
                  </a:solidFill>
                </a:rPr>
                <a:t>n</a:t>
              </a:r>
              <a:r>
                <a:rPr lang="en-US" sz="2000" b="1" dirty="0" smtClean="0">
                  <a:solidFill>
                    <a:srgbClr val="FF0000"/>
                  </a:solidFill>
                </a:rPr>
                <a:t>=997)</a:t>
              </a:r>
              <a:endParaRPr lang="en-US" sz="2000" b="1" dirty="0">
                <a:solidFill>
                  <a:srgbClr val="FF0000"/>
                </a:solidFill>
              </a:endParaRPr>
            </a:p>
          </p:txBody>
        </p:sp>
        <p:cxnSp>
          <p:nvCxnSpPr>
            <p:cNvPr id="25" name="Straight Arrow Connector 24"/>
            <p:cNvCxnSpPr/>
            <p:nvPr/>
          </p:nvCxnSpPr>
          <p:spPr bwMode="auto">
            <a:xfrm flipV="1">
              <a:off x="7620000" y="4038600"/>
              <a:ext cx="914400" cy="533400"/>
            </a:xfrm>
            <a:prstGeom prst="straightConnector1">
              <a:avLst/>
            </a:prstGeom>
            <a:solidFill>
              <a:schemeClr val="accent1"/>
            </a:solidFill>
            <a:ln w="25400" cap="flat" cmpd="sng" algn="ctr">
              <a:solidFill>
                <a:schemeClr val="bg1"/>
              </a:solidFill>
              <a:prstDash val="solid"/>
              <a:round/>
              <a:headEnd type="none" w="med" len="med"/>
              <a:tailEnd type="stealth" w="lg" len="lg"/>
            </a:ln>
            <a:effectLst/>
          </p:spPr>
        </p:cxnSp>
        <p:sp>
          <p:nvSpPr>
            <p:cNvPr id="26" name="TextBox 25"/>
            <p:cNvSpPr txBox="1"/>
            <p:nvPr/>
          </p:nvSpPr>
          <p:spPr>
            <a:xfrm>
              <a:off x="1066800" y="2590800"/>
              <a:ext cx="1096774" cy="1015663"/>
            </a:xfrm>
            <a:prstGeom prst="rect">
              <a:avLst/>
            </a:prstGeom>
            <a:solidFill>
              <a:schemeClr val="bg1"/>
            </a:solidFill>
          </p:spPr>
          <p:txBody>
            <a:bodyPr wrap="none" rtlCol="0">
              <a:spAutoFit/>
            </a:bodyPr>
            <a:lstStyle/>
            <a:p>
              <a:pPr algn="ctr"/>
              <a:r>
                <a:rPr lang="en-US" sz="2000" b="1" dirty="0" smtClean="0">
                  <a:solidFill>
                    <a:srgbClr val="FF0000"/>
                  </a:solidFill>
                </a:rPr>
                <a:t>Control</a:t>
              </a:r>
            </a:p>
            <a:p>
              <a:pPr algn="ctr"/>
              <a:r>
                <a:rPr lang="en-US" sz="2000" b="1" dirty="0">
                  <a:solidFill>
                    <a:srgbClr val="FF0000"/>
                  </a:solidFill>
                </a:rPr>
                <a:t>r</a:t>
              </a:r>
              <a:r>
                <a:rPr lang="en-US" sz="2000" b="1" dirty="0" smtClean="0">
                  <a:solidFill>
                    <a:srgbClr val="FF0000"/>
                  </a:solidFill>
                </a:rPr>
                <a:t>elease</a:t>
              </a:r>
            </a:p>
            <a:p>
              <a:pPr algn="ctr"/>
              <a:r>
                <a:rPr lang="en-US" sz="2000" b="1" dirty="0">
                  <a:solidFill>
                    <a:srgbClr val="FF0000"/>
                  </a:solidFill>
                </a:rPr>
                <a:t>(</a:t>
              </a:r>
              <a:r>
                <a:rPr lang="en-US" sz="2000" b="1" i="1" dirty="0" smtClean="0">
                  <a:solidFill>
                    <a:srgbClr val="FF0000"/>
                  </a:solidFill>
                </a:rPr>
                <a:t>n</a:t>
              </a:r>
              <a:r>
                <a:rPr lang="en-US" sz="2000" b="1" dirty="0" smtClean="0">
                  <a:solidFill>
                    <a:srgbClr val="FF0000"/>
                  </a:solidFill>
                </a:rPr>
                <a:t>=625)</a:t>
              </a:r>
              <a:endParaRPr lang="en-US" sz="2000" b="1" dirty="0">
                <a:solidFill>
                  <a:srgbClr val="FF0000"/>
                </a:solidFill>
              </a:endParaRPr>
            </a:p>
          </p:txBody>
        </p:sp>
      </p:grpSp>
      <p:grpSp>
        <p:nvGrpSpPr>
          <p:cNvPr id="4102" name="Group 4101"/>
          <p:cNvGrpSpPr/>
          <p:nvPr/>
        </p:nvGrpSpPr>
        <p:grpSpPr>
          <a:xfrm>
            <a:off x="838200" y="1219200"/>
            <a:ext cx="4591613" cy="2231886"/>
            <a:chOff x="838200" y="1219200"/>
            <a:chExt cx="4591613" cy="2231886"/>
          </a:xfrm>
        </p:grpSpPr>
        <p:sp>
          <p:nvSpPr>
            <p:cNvPr id="4" name="TextBox 3"/>
            <p:cNvSpPr txBox="1"/>
            <p:nvPr/>
          </p:nvSpPr>
          <p:spPr>
            <a:xfrm>
              <a:off x="838200" y="1219200"/>
              <a:ext cx="867545" cy="707886"/>
            </a:xfrm>
            <a:prstGeom prst="rect">
              <a:avLst/>
            </a:prstGeom>
            <a:solidFill>
              <a:schemeClr val="bg1"/>
            </a:solidFill>
          </p:spPr>
          <p:txBody>
            <a:bodyPr wrap="none" rtlCol="0">
              <a:spAutoFit/>
            </a:bodyPr>
            <a:lstStyle/>
            <a:p>
              <a:r>
                <a:rPr lang="en-US" sz="2000" b="1" dirty="0" err="1" smtClean="0"/>
                <a:t>Minto</a:t>
              </a:r>
              <a:endParaRPr lang="en-US" sz="2000" b="1" dirty="0"/>
            </a:p>
            <a:p>
              <a:r>
                <a:rPr lang="en-US" sz="2000" b="1" dirty="0" smtClean="0"/>
                <a:t>Dam</a:t>
              </a:r>
              <a:endParaRPr lang="en-US" sz="2000" b="1" dirty="0"/>
            </a:p>
          </p:txBody>
        </p:sp>
        <p:sp>
          <p:nvSpPr>
            <p:cNvPr id="19" name="TextBox 18"/>
            <p:cNvSpPr txBox="1"/>
            <p:nvPr/>
          </p:nvSpPr>
          <p:spPr>
            <a:xfrm>
              <a:off x="4419600" y="2743200"/>
              <a:ext cx="1010213" cy="707886"/>
            </a:xfrm>
            <a:prstGeom prst="rect">
              <a:avLst/>
            </a:prstGeom>
            <a:solidFill>
              <a:schemeClr val="bg1"/>
            </a:solidFill>
          </p:spPr>
          <p:txBody>
            <a:bodyPr wrap="none" rtlCol="0">
              <a:spAutoFit/>
            </a:bodyPr>
            <a:lstStyle/>
            <a:p>
              <a:pPr algn="ctr"/>
              <a:r>
                <a:rPr lang="en-US" sz="2000" b="1" dirty="0" smtClean="0"/>
                <a:t>Detroit</a:t>
              </a:r>
            </a:p>
            <a:p>
              <a:pPr algn="ctr"/>
              <a:r>
                <a:rPr lang="en-US" sz="2000" b="1" dirty="0" smtClean="0"/>
                <a:t>Dam</a:t>
              </a:r>
              <a:endParaRPr lang="en-US" sz="2000" b="1" dirty="0"/>
            </a:p>
          </p:txBody>
        </p:sp>
      </p:grpSp>
      <p:grpSp>
        <p:nvGrpSpPr>
          <p:cNvPr id="4096" name="Group 4095"/>
          <p:cNvGrpSpPr/>
          <p:nvPr/>
        </p:nvGrpSpPr>
        <p:grpSpPr>
          <a:xfrm>
            <a:off x="923925" y="1981200"/>
            <a:ext cx="7524750" cy="2777654"/>
            <a:chOff x="923925" y="1995488"/>
            <a:chExt cx="7524750" cy="2777654"/>
          </a:xfrm>
        </p:grpSpPr>
        <p:sp>
          <p:nvSpPr>
            <p:cNvPr id="28" name="Freeform 27"/>
            <p:cNvSpPr/>
            <p:nvPr/>
          </p:nvSpPr>
          <p:spPr bwMode="auto">
            <a:xfrm>
              <a:off x="4314825" y="3368268"/>
              <a:ext cx="4133850" cy="1404874"/>
            </a:xfrm>
            <a:custGeom>
              <a:avLst/>
              <a:gdLst>
                <a:gd name="connsiteX0" fmla="*/ 4133850 w 4133850"/>
                <a:gd name="connsiteY0" fmla="*/ 632232 h 1404874"/>
                <a:gd name="connsiteX1" fmla="*/ 4019550 w 4133850"/>
                <a:gd name="connsiteY1" fmla="*/ 489357 h 1404874"/>
                <a:gd name="connsiteX2" fmla="*/ 3819525 w 4133850"/>
                <a:gd name="connsiteY2" fmla="*/ 403632 h 1404874"/>
                <a:gd name="connsiteX3" fmla="*/ 3676650 w 4133850"/>
                <a:gd name="connsiteY3" fmla="*/ 175032 h 1404874"/>
                <a:gd name="connsiteX4" fmla="*/ 3381375 w 4133850"/>
                <a:gd name="connsiteY4" fmla="*/ 22632 h 1404874"/>
                <a:gd name="connsiteX5" fmla="*/ 3019425 w 4133850"/>
                <a:gd name="connsiteY5" fmla="*/ 41682 h 1404874"/>
                <a:gd name="connsiteX6" fmla="*/ 2714625 w 4133850"/>
                <a:gd name="connsiteY6" fmla="*/ 403632 h 1404874"/>
                <a:gd name="connsiteX7" fmla="*/ 1962150 w 4133850"/>
                <a:gd name="connsiteY7" fmla="*/ 803682 h 1404874"/>
                <a:gd name="connsiteX8" fmla="*/ 1657350 w 4133850"/>
                <a:gd name="connsiteY8" fmla="*/ 1175157 h 1404874"/>
                <a:gd name="connsiteX9" fmla="*/ 1152525 w 4133850"/>
                <a:gd name="connsiteY9" fmla="*/ 1403757 h 1404874"/>
                <a:gd name="connsiteX10" fmla="*/ 571500 w 4133850"/>
                <a:gd name="connsiteY10" fmla="*/ 1241832 h 1404874"/>
                <a:gd name="connsiteX11" fmla="*/ 371475 w 4133850"/>
                <a:gd name="connsiteY11" fmla="*/ 803682 h 1404874"/>
                <a:gd name="connsiteX12" fmla="*/ 200025 w 4133850"/>
                <a:gd name="connsiteY12" fmla="*/ 546507 h 1404874"/>
                <a:gd name="connsiteX13" fmla="*/ 85725 w 4133850"/>
                <a:gd name="connsiteY13" fmla="*/ 298857 h 1404874"/>
                <a:gd name="connsiteX14" fmla="*/ 0 w 4133850"/>
                <a:gd name="connsiteY14" fmla="*/ 194082 h 140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33850" h="1404874">
                  <a:moveTo>
                    <a:pt x="4133850" y="632232"/>
                  </a:moveTo>
                  <a:cubicBezTo>
                    <a:pt x="4102893" y="579844"/>
                    <a:pt x="4071937" y="527457"/>
                    <a:pt x="4019550" y="489357"/>
                  </a:cubicBezTo>
                  <a:cubicBezTo>
                    <a:pt x="3967163" y="451257"/>
                    <a:pt x="3876675" y="456020"/>
                    <a:pt x="3819525" y="403632"/>
                  </a:cubicBezTo>
                  <a:cubicBezTo>
                    <a:pt x="3762375" y="351244"/>
                    <a:pt x="3749675" y="238532"/>
                    <a:pt x="3676650" y="175032"/>
                  </a:cubicBezTo>
                  <a:cubicBezTo>
                    <a:pt x="3603625" y="111532"/>
                    <a:pt x="3490912" y="44857"/>
                    <a:pt x="3381375" y="22632"/>
                  </a:cubicBezTo>
                  <a:cubicBezTo>
                    <a:pt x="3271838" y="407"/>
                    <a:pt x="3130550" y="-21818"/>
                    <a:pt x="3019425" y="41682"/>
                  </a:cubicBezTo>
                  <a:cubicBezTo>
                    <a:pt x="2908300" y="105182"/>
                    <a:pt x="2890837" y="276632"/>
                    <a:pt x="2714625" y="403632"/>
                  </a:cubicBezTo>
                  <a:cubicBezTo>
                    <a:pt x="2538412" y="530632"/>
                    <a:pt x="2138362" y="675095"/>
                    <a:pt x="1962150" y="803682"/>
                  </a:cubicBezTo>
                  <a:cubicBezTo>
                    <a:pt x="1785938" y="932269"/>
                    <a:pt x="1792287" y="1075145"/>
                    <a:pt x="1657350" y="1175157"/>
                  </a:cubicBezTo>
                  <a:cubicBezTo>
                    <a:pt x="1522413" y="1275169"/>
                    <a:pt x="1333500" y="1392645"/>
                    <a:pt x="1152525" y="1403757"/>
                  </a:cubicBezTo>
                  <a:cubicBezTo>
                    <a:pt x="971550" y="1414869"/>
                    <a:pt x="701675" y="1341845"/>
                    <a:pt x="571500" y="1241832"/>
                  </a:cubicBezTo>
                  <a:cubicBezTo>
                    <a:pt x="441325" y="1141820"/>
                    <a:pt x="433387" y="919569"/>
                    <a:pt x="371475" y="803682"/>
                  </a:cubicBezTo>
                  <a:cubicBezTo>
                    <a:pt x="309563" y="687795"/>
                    <a:pt x="247650" y="630645"/>
                    <a:pt x="200025" y="546507"/>
                  </a:cubicBezTo>
                  <a:cubicBezTo>
                    <a:pt x="152400" y="462369"/>
                    <a:pt x="119062" y="357594"/>
                    <a:pt x="85725" y="298857"/>
                  </a:cubicBezTo>
                  <a:cubicBezTo>
                    <a:pt x="52388" y="240120"/>
                    <a:pt x="26194" y="217101"/>
                    <a:pt x="0" y="194082"/>
                  </a:cubicBezTo>
                </a:path>
              </a:pathLst>
            </a:custGeom>
            <a:noFill/>
            <a:ln w="31750" cap="flat" cmpd="sng" algn="ctr">
              <a:solidFill>
                <a:schemeClr val="bg1"/>
              </a:solidFill>
              <a:prstDash val="dash"/>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29" name="Freeform 28"/>
            <p:cNvSpPr/>
            <p:nvPr/>
          </p:nvSpPr>
          <p:spPr bwMode="auto">
            <a:xfrm>
              <a:off x="923925" y="1995488"/>
              <a:ext cx="3390900" cy="1557337"/>
            </a:xfrm>
            <a:custGeom>
              <a:avLst/>
              <a:gdLst>
                <a:gd name="connsiteX0" fmla="*/ 3390900 w 3390900"/>
                <a:gd name="connsiteY0" fmla="*/ 1557337 h 1557337"/>
                <a:gd name="connsiteX1" fmla="*/ 3262313 w 3390900"/>
                <a:gd name="connsiteY1" fmla="*/ 1504950 h 1557337"/>
                <a:gd name="connsiteX2" fmla="*/ 3190875 w 3390900"/>
                <a:gd name="connsiteY2" fmla="*/ 1338262 h 1557337"/>
                <a:gd name="connsiteX3" fmla="*/ 3095625 w 3390900"/>
                <a:gd name="connsiteY3" fmla="*/ 1290637 h 1557337"/>
                <a:gd name="connsiteX4" fmla="*/ 3014663 w 3390900"/>
                <a:gd name="connsiteY4" fmla="*/ 1252537 h 1557337"/>
                <a:gd name="connsiteX5" fmla="*/ 2952750 w 3390900"/>
                <a:gd name="connsiteY5" fmla="*/ 1176337 h 1557337"/>
                <a:gd name="connsiteX6" fmla="*/ 2876550 w 3390900"/>
                <a:gd name="connsiteY6" fmla="*/ 1138237 h 1557337"/>
                <a:gd name="connsiteX7" fmla="*/ 2743200 w 3390900"/>
                <a:gd name="connsiteY7" fmla="*/ 1076325 h 1557337"/>
                <a:gd name="connsiteX8" fmla="*/ 2652713 w 3390900"/>
                <a:gd name="connsiteY8" fmla="*/ 942975 h 1557337"/>
                <a:gd name="connsiteX9" fmla="*/ 2633663 w 3390900"/>
                <a:gd name="connsiteY9" fmla="*/ 795337 h 1557337"/>
                <a:gd name="connsiteX10" fmla="*/ 2576513 w 3390900"/>
                <a:gd name="connsiteY10" fmla="*/ 547687 h 1557337"/>
                <a:gd name="connsiteX11" fmla="*/ 2405063 w 3390900"/>
                <a:gd name="connsiteY11" fmla="*/ 333375 h 1557337"/>
                <a:gd name="connsiteX12" fmla="*/ 2176463 w 3390900"/>
                <a:gd name="connsiteY12" fmla="*/ 219075 h 1557337"/>
                <a:gd name="connsiteX13" fmla="*/ 1857375 w 3390900"/>
                <a:gd name="connsiteY13" fmla="*/ 147637 h 1557337"/>
                <a:gd name="connsiteX14" fmla="*/ 1604963 w 3390900"/>
                <a:gd name="connsiteY14" fmla="*/ 100012 h 1557337"/>
                <a:gd name="connsiteX15" fmla="*/ 1352550 w 3390900"/>
                <a:gd name="connsiteY15" fmla="*/ 42862 h 1557337"/>
                <a:gd name="connsiteX16" fmla="*/ 1133475 w 3390900"/>
                <a:gd name="connsiteY16" fmla="*/ 0 h 1557337"/>
                <a:gd name="connsiteX17" fmla="*/ 938213 w 3390900"/>
                <a:gd name="connsiteY17" fmla="*/ 42862 h 1557337"/>
                <a:gd name="connsiteX18" fmla="*/ 714375 w 3390900"/>
                <a:gd name="connsiteY18" fmla="*/ 90487 h 1557337"/>
                <a:gd name="connsiteX19" fmla="*/ 428625 w 3390900"/>
                <a:gd name="connsiteY19" fmla="*/ 38100 h 1557337"/>
                <a:gd name="connsiteX20" fmla="*/ 180975 w 3390900"/>
                <a:gd name="connsiteY20" fmla="*/ 4762 h 1557337"/>
                <a:gd name="connsiteX21" fmla="*/ 0 w 3390900"/>
                <a:gd name="connsiteY21" fmla="*/ 19050 h 155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90900" h="1557337">
                  <a:moveTo>
                    <a:pt x="3390900" y="1557337"/>
                  </a:moveTo>
                  <a:cubicBezTo>
                    <a:pt x="3343275" y="1549399"/>
                    <a:pt x="3295650" y="1541462"/>
                    <a:pt x="3262313" y="1504950"/>
                  </a:cubicBezTo>
                  <a:cubicBezTo>
                    <a:pt x="3228975" y="1468437"/>
                    <a:pt x="3218656" y="1373981"/>
                    <a:pt x="3190875" y="1338262"/>
                  </a:cubicBezTo>
                  <a:cubicBezTo>
                    <a:pt x="3163094" y="1302543"/>
                    <a:pt x="3124994" y="1304924"/>
                    <a:pt x="3095625" y="1290637"/>
                  </a:cubicBezTo>
                  <a:cubicBezTo>
                    <a:pt x="3066256" y="1276350"/>
                    <a:pt x="3038475" y="1271587"/>
                    <a:pt x="3014663" y="1252537"/>
                  </a:cubicBezTo>
                  <a:cubicBezTo>
                    <a:pt x="2990851" y="1233487"/>
                    <a:pt x="2975769" y="1195387"/>
                    <a:pt x="2952750" y="1176337"/>
                  </a:cubicBezTo>
                  <a:cubicBezTo>
                    <a:pt x="2929731" y="1157287"/>
                    <a:pt x="2911475" y="1154906"/>
                    <a:pt x="2876550" y="1138237"/>
                  </a:cubicBezTo>
                  <a:cubicBezTo>
                    <a:pt x="2841625" y="1121568"/>
                    <a:pt x="2780506" y="1108869"/>
                    <a:pt x="2743200" y="1076325"/>
                  </a:cubicBezTo>
                  <a:cubicBezTo>
                    <a:pt x="2705894" y="1043781"/>
                    <a:pt x="2670969" y="989806"/>
                    <a:pt x="2652713" y="942975"/>
                  </a:cubicBezTo>
                  <a:cubicBezTo>
                    <a:pt x="2634457" y="896144"/>
                    <a:pt x="2646363" y="861218"/>
                    <a:pt x="2633663" y="795337"/>
                  </a:cubicBezTo>
                  <a:cubicBezTo>
                    <a:pt x="2620963" y="729456"/>
                    <a:pt x="2614613" y="624681"/>
                    <a:pt x="2576513" y="547687"/>
                  </a:cubicBezTo>
                  <a:cubicBezTo>
                    <a:pt x="2538413" y="470693"/>
                    <a:pt x="2471738" y="388144"/>
                    <a:pt x="2405063" y="333375"/>
                  </a:cubicBezTo>
                  <a:cubicBezTo>
                    <a:pt x="2338388" y="278606"/>
                    <a:pt x="2267744" y="250031"/>
                    <a:pt x="2176463" y="219075"/>
                  </a:cubicBezTo>
                  <a:cubicBezTo>
                    <a:pt x="2085182" y="188119"/>
                    <a:pt x="1952625" y="167481"/>
                    <a:pt x="1857375" y="147637"/>
                  </a:cubicBezTo>
                  <a:cubicBezTo>
                    <a:pt x="1762125" y="127793"/>
                    <a:pt x="1689100" y="117474"/>
                    <a:pt x="1604963" y="100012"/>
                  </a:cubicBezTo>
                  <a:cubicBezTo>
                    <a:pt x="1520826" y="82550"/>
                    <a:pt x="1431131" y="59531"/>
                    <a:pt x="1352550" y="42862"/>
                  </a:cubicBezTo>
                  <a:cubicBezTo>
                    <a:pt x="1273969" y="26193"/>
                    <a:pt x="1202531" y="0"/>
                    <a:pt x="1133475" y="0"/>
                  </a:cubicBezTo>
                  <a:cubicBezTo>
                    <a:pt x="1064419" y="0"/>
                    <a:pt x="938213" y="42862"/>
                    <a:pt x="938213" y="42862"/>
                  </a:cubicBezTo>
                  <a:cubicBezTo>
                    <a:pt x="868363" y="57943"/>
                    <a:pt x="799306" y="91281"/>
                    <a:pt x="714375" y="90487"/>
                  </a:cubicBezTo>
                  <a:cubicBezTo>
                    <a:pt x="629444" y="89693"/>
                    <a:pt x="517525" y="52388"/>
                    <a:pt x="428625" y="38100"/>
                  </a:cubicBezTo>
                  <a:cubicBezTo>
                    <a:pt x="339725" y="23812"/>
                    <a:pt x="252412" y="7937"/>
                    <a:pt x="180975" y="4762"/>
                  </a:cubicBezTo>
                  <a:cubicBezTo>
                    <a:pt x="109538" y="1587"/>
                    <a:pt x="54769" y="10318"/>
                    <a:pt x="0" y="19050"/>
                  </a:cubicBezTo>
                </a:path>
              </a:pathLst>
            </a:custGeom>
            <a:noFill/>
            <a:ln w="698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pSp>
      <p:grpSp>
        <p:nvGrpSpPr>
          <p:cNvPr id="32" name="Group 31"/>
          <p:cNvGrpSpPr/>
          <p:nvPr/>
        </p:nvGrpSpPr>
        <p:grpSpPr>
          <a:xfrm>
            <a:off x="-9525" y="-1"/>
            <a:ext cx="9162288" cy="458114"/>
            <a:chOff x="-9525" y="-1"/>
            <a:chExt cx="9162288" cy="458114"/>
          </a:xfrm>
        </p:grpSpPr>
        <p:sp>
          <p:nvSpPr>
            <p:cNvPr id="33" name="Rectangle 32"/>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34" name="TextBox 33"/>
            <p:cNvSpPr txBox="1"/>
            <p:nvPr/>
          </p:nvSpPr>
          <p:spPr>
            <a:xfrm>
              <a:off x="16630" y="30718"/>
              <a:ext cx="2808782" cy="400110"/>
            </a:xfrm>
            <a:prstGeom prst="rect">
              <a:avLst/>
            </a:prstGeom>
            <a:solidFill>
              <a:srgbClr val="FFC000"/>
            </a:solidFill>
          </p:spPr>
          <p:txBody>
            <a:bodyPr wrap="none" rtlCol="0">
              <a:spAutoFit/>
            </a:bodyPr>
            <a:lstStyle/>
            <a:p>
              <a:r>
                <a:rPr lang="en-US" sz="2000" b="1" dirty="0" smtClean="0"/>
                <a:t>Background/Methods</a:t>
              </a:r>
              <a:endParaRPr lang="en-US" sz="2000" b="1" dirty="0"/>
            </a:p>
          </p:txBody>
        </p:sp>
        <p:sp>
          <p:nvSpPr>
            <p:cNvPr id="35" name="TextBox 34"/>
            <p:cNvSpPr txBox="1"/>
            <p:nvPr/>
          </p:nvSpPr>
          <p:spPr>
            <a:xfrm>
              <a:off x="4010025" y="38100"/>
              <a:ext cx="1111202" cy="400110"/>
            </a:xfrm>
            <a:prstGeom prst="rect">
              <a:avLst/>
            </a:prstGeom>
            <a:noFill/>
          </p:spPr>
          <p:txBody>
            <a:bodyPr wrap="none" rtlCol="0">
              <a:spAutoFit/>
            </a:bodyPr>
            <a:lstStyle/>
            <a:p>
              <a:r>
                <a:rPr lang="en-US" sz="2000" b="1" dirty="0" smtClean="0">
                  <a:solidFill>
                    <a:schemeClr val="bg1">
                      <a:lumMod val="75000"/>
                    </a:schemeClr>
                  </a:solidFill>
                </a:rPr>
                <a:t>Results</a:t>
              </a:r>
              <a:endParaRPr lang="en-US" sz="2000" b="1" dirty="0">
                <a:solidFill>
                  <a:schemeClr val="bg1">
                    <a:lumMod val="75000"/>
                  </a:schemeClr>
                </a:solidFill>
              </a:endParaRPr>
            </a:p>
          </p:txBody>
        </p:sp>
        <p:sp>
          <p:nvSpPr>
            <p:cNvPr id="36" name="TextBox 35"/>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
        <p:nvSpPr>
          <p:cNvPr id="2" name="TextBox 1"/>
          <p:cNvSpPr txBox="1"/>
          <p:nvPr/>
        </p:nvSpPr>
        <p:spPr>
          <a:xfrm>
            <a:off x="609600" y="4056417"/>
            <a:ext cx="4728602" cy="923330"/>
          </a:xfrm>
          <a:prstGeom prst="rect">
            <a:avLst/>
          </a:prstGeom>
          <a:solidFill>
            <a:schemeClr val="bg1"/>
          </a:solidFill>
        </p:spPr>
        <p:txBody>
          <a:bodyPr wrap="none" rtlCol="0">
            <a:spAutoFit/>
          </a:bodyPr>
          <a:lstStyle/>
          <a:p>
            <a:r>
              <a:rPr lang="en-US" sz="1800" b="1" u="sng" dirty="0" smtClean="0"/>
              <a:t>Goal for Downstream Fish Movement</a:t>
            </a:r>
          </a:p>
          <a:p>
            <a:pPr marL="342900" indent="-342900">
              <a:buFont typeface="Wingdings" panose="05000000000000000000" pitchFamily="2" charset="2"/>
              <a:buChar char="Ø"/>
            </a:pPr>
            <a:r>
              <a:rPr lang="en-US" sz="1800" b="1" dirty="0" smtClean="0"/>
              <a:t>Equal #’s of treatment and control fish</a:t>
            </a:r>
          </a:p>
          <a:p>
            <a:pPr marL="285750" indent="-285750">
              <a:buFont typeface="Wingdings" panose="05000000000000000000" pitchFamily="2" charset="2"/>
              <a:buChar char="Ø"/>
            </a:pPr>
            <a:r>
              <a:rPr lang="en-US" sz="1800" b="1" dirty="0" smtClean="0"/>
              <a:t> Overlapping migration period</a:t>
            </a:r>
          </a:p>
        </p:txBody>
      </p:sp>
    </p:spTree>
    <p:extLst>
      <p:ext uri="{BB962C8B-B14F-4D97-AF65-F5344CB8AC3E}">
        <p14:creationId xmlns:p14="http://schemas.microsoft.com/office/powerpoint/2010/main" xmlns="" val="44086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685925" y="5876925"/>
            <a:ext cx="2505429" cy="830997"/>
          </a:xfrm>
          <a:prstGeom prst="rect">
            <a:avLst/>
          </a:prstGeom>
          <a:noFill/>
        </p:spPr>
        <p:txBody>
          <a:bodyPr wrap="none" rtlCol="0">
            <a:spAutoFit/>
          </a:bodyPr>
          <a:lstStyle/>
          <a:p>
            <a:pPr algn="ctr"/>
            <a:r>
              <a:rPr lang="en-US" sz="2400" b="1" dirty="0" smtClean="0">
                <a:solidFill>
                  <a:schemeClr val="accent1">
                    <a:lumMod val="75000"/>
                  </a:schemeClr>
                </a:solidFill>
              </a:rPr>
              <a:t>UNSUITABLE</a:t>
            </a:r>
          </a:p>
          <a:p>
            <a:pPr algn="ctr"/>
            <a:r>
              <a:rPr lang="en-US" sz="2400" b="1" dirty="0" smtClean="0">
                <a:solidFill>
                  <a:schemeClr val="accent1">
                    <a:lumMod val="75000"/>
                  </a:schemeClr>
                </a:solidFill>
              </a:rPr>
              <a:t>TEMPERATURE</a:t>
            </a:r>
            <a:endParaRPr lang="en-US" sz="2400" b="1" dirty="0">
              <a:solidFill>
                <a:schemeClr val="accent1">
                  <a:lumMod val="75000"/>
                </a:schemeClr>
              </a:solidFill>
            </a:endParaRPr>
          </a:p>
        </p:txBody>
      </p:sp>
      <p:sp>
        <p:nvSpPr>
          <p:cNvPr id="4098" name="Title 1"/>
          <p:cNvSpPr>
            <a:spLocks noGrp="1"/>
          </p:cNvSpPr>
          <p:nvPr>
            <p:ph type="title"/>
          </p:nvPr>
        </p:nvSpPr>
        <p:spPr bwMode="auto">
          <a:xfrm>
            <a:off x="457200" y="4572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Temperature Control Spill in Late Summer</a:t>
            </a:r>
          </a:p>
        </p:txBody>
      </p:sp>
      <p:pic>
        <p:nvPicPr>
          <p:cNvPr id="11"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l="2841" b="8144"/>
          <a:stretch/>
        </p:blipFill>
        <p:spPr bwMode="auto">
          <a:xfrm>
            <a:off x="1295400" y="1143000"/>
            <a:ext cx="6619613" cy="469590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895975" y="3600528"/>
            <a:ext cx="1249253" cy="400110"/>
          </a:xfrm>
          <a:prstGeom prst="rect">
            <a:avLst/>
          </a:prstGeom>
          <a:solidFill>
            <a:schemeClr val="bg1"/>
          </a:solidFill>
          <a:ln w="12700">
            <a:solidFill>
              <a:schemeClr val="tx1"/>
            </a:solidFill>
          </a:ln>
        </p:spPr>
        <p:txBody>
          <a:bodyPr wrap="none" rtlCol="0">
            <a:spAutoFit/>
          </a:bodyPr>
          <a:lstStyle/>
          <a:p>
            <a:r>
              <a:rPr lang="en-US" sz="2000" b="1" dirty="0" smtClean="0"/>
              <a:t>Turbines</a:t>
            </a:r>
            <a:endParaRPr lang="en-US" sz="2000" b="1" dirty="0"/>
          </a:p>
        </p:txBody>
      </p:sp>
      <p:grpSp>
        <p:nvGrpSpPr>
          <p:cNvPr id="3" name="Group 2"/>
          <p:cNvGrpSpPr/>
          <p:nvPr/>
        </p:nvGrpSpPr>
        <p:grpSpPr>
          <a:xfrm>
            <a:off x="1685571" y="2886015"/>
            <a:ext cx="4847889" cy="3812382"/>
            <a:chOff x="1685571" y="2886015"/>
            <a:chExt cx="4847889" cy="3812382"/>
          </a:xfrm>
        </p:grpSpPr>
        <p:sp>
          <p:nvSpPr>
            <p:cNvPr id="14" name="TextBox 13"/>
            <p:cNvSpPr txBox="1"/>
            <p:nvPr/>
          </p:nvSpPr>
          <p:spPr>
            <a:xfrm>
              <a:off x="5324475" y="2886015"/>
              <a:ext cx="1208985" cy="400110"/>
            </a:xfrm>
            <a:prstGeom prst="rect">
              <a:avLst/>
            </a:prstGeom>
            <a:solidFill>
              <a:schemeClr val="bg1"/>
            </a:solidFill>
            <a:ln w="12700">
              <a:solidFill>
                <a:schemeClr val="tx1"/>
              </a:solidFill>
            </a:ln>
          </p:spPr>
          <p:txBody>
            <a:bodyPr wrap="none" rtlCol="0">
              <a:spAutoFit/>
            </a:bodyPr>
            <a:lstStyle/>
            <a:p>
              <a:r>
                <a:rPr lang="en-US" sz="2000" b="1" dirty="0" smtClean="0"/>
                <a:t>Spillway</a:t>
              </a:r>
              <a:endParaRPr lang="en-US" sz="2000" b="1" dirty="0"/>
            </a:p>
          </p:txBody>
        </p:sp>
        <p:sp>
          <p:nvSpPr>
            <p:cNvPr id="17" name="TextBox 16"/>
            <p:cNvSpPr txBox="1"/>
            <p:nvPr/>
          </p:nvSpPr>
          <p:spPr>
            <a:xfrm>
              <a:off x="1685571" y="5867400"/>
              <a:ext cx="2505429" cy="830997"/>
            </a:xfrm>
            <a:prstGeom prst="rect">
              <a:avLst/>
            </a:prstGeom>
            <a:solidFill>
              <a:schemeClr val="bg1"/>
            </a:solidFill>
          </p:spPr>
          <p:txBody>
            <a:bodyPr wrap="none" rtlCol="0">
              <a:spAutoFit/>
            </a:bodyPr>
            <a:lstStyle/>
            <a:p>
              <a:pPr algn="ctr"/>
              <a:r>
                <a:rPr lang="en-US" sz="2400" b="1" dirty="0" smtClean="0">
                  <a:solidFill>
                    <a:srgbClr val="00FFFF"/>
                  </a:solidFill>
                </a:rPr>
                <a:t>SUITABLE</a:t>
              </a:r>
            </a:p>
            <a:p>
              <a:pPr algn="ctr"/>
              <a:r>
                <a:rPr lang="en-US" sz="2400" b="1" dirty="0" smtClean="0">
                  <a:solidFill>
                    <a:srgbClr val="00FFFF"/>
                  </a:solidFill>
                </a:rPr>
                <a:t>TEMPERATURE</a:t>
              </a:r>
              <a:endParaRPr lang="en-US" sz="2400" b="1" dirty="0">
                <a:solidFill>
                  <a:srgbClr val="00FFFF"/>
                </a:solidFill>
              </a:endParaRPr>
            </a:p>
          </p:txBody>
        </p:sp>
        <p:sp>
          <p:nvSpPr>
            <p:cNvPr id="15" name="Freeform 14"/>
            <p:cNvSpPr/>
            <p:nvPr/>
          </p:nvSpPr>
          <p:spPr bwMode="auto">
            <a:xfrm>
              <a:off x="4135042" y="3098812"/>
              <a:ext cx="1046558" cy="3044891"/>
            </a:xfrm>
            <a:custGeom>
              <a:avLst/>
              <a:gdLst>
                <a:gd name="connsiteX0" fmla="*/ 1905000 w 1905000"/>
                <a:gd name="connsiteY0" fmla="*/ 6416 h 2378141"/>
                <a:gd name="connsiteX1" fmla="*/ 1628775 w 1905000"/>
                <a:gd name="connsiteY1" fmla="*/ 6416 h 2378141"/>
                <a:gd name="connsiteX2" fmla="*/ 1533525 w 1905000"/>
                <a:gd name="connsiteY2" fmla="*/ 73091 h 2378141"/>
                <a:gd name="connsiteX3" fmla="*/ 1457325 w 1905000"/>
                <a:gd name="connsiteY3" fmla="*/ 425516 h 2378141"/>
                <a:gd name="connsiteX4" fmla="*/ 1400175 w 1905000"/>
                <a:gd name="connsiteY4" fmla="*/ 1149416 h 2378141"/>
                <a:gd name="connsiteX5" fmla="*/ 1266825 w 1905000"/>
                <a:gd name="connsiteY5" fmla="*/ 1844741 h 2378141"/>
                <a:gd name="connsiteX6" fmla="*/ 1038225 w 1905000"/>
                <a:gd name="connsiteY6" fmla="*/ 2197166 h 2378141"/>
                <a:gd name="connsiteX7" fmla="*/ 0 w 1905000"/>
                <a:gd name="connsiteY7" fmla="*/ 2378141 h 237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0" h="2378141">
                  <a:moveTo>
                    <a:pt x="1905000" y="6416"/>
                  </a:moveTo>
                  <a:cubicBezTo>
                    <a:pt x="1797844" y="859"/>
                    <a:pt x="1690688" y="-4697"/>
                    <a:pt x="1628775" y="6416"/>
                  </a:cubicBezTo>
                  <a:cubicBezTo>
                    <a:pt x="1566862" y="17529"/>
                    <a:pt x="1562100" y="3241"/>
                    <a:pt x="1533525" y="73091"/>
                  </a:cubicBezTo>
                  <a:cubicBezTo>
                    <a:pt x="1504950" y="142941"/>
                    <a:pt x="1479550" y="246129"/>
                    <a:pt x="1457325" y="425516"/>
                  </a:cubicBezTo>
                  <a:cubicBezTo>
                    <a:pt x="1435100" y="604903"/>
                    <a:pt x="1431925" y="912879"/>
                    <a:pt x="1400175" y="1149416"/>
                  </a:cubicBezTo>
                  <a:cubicBezTo>
                    <a:pt x="1368425" y="1385953"/>
                    <a:pt x="1327150" y="1670116"/>
                    <a:pt x="1266825" y="1844741"/>
                  </a:cubicBezTo>
                  <a:cubicBezTo>
                    <a:pt x="1206500" y="2019366"/>
                    <a:pt x="1249362" y="2108266"/>
                    <a:pt x="1038225" y="2197166"/>
                  </a:cubicBezTo>
                  <a:cubicBezTo>
                    <a:pt x="827088" y="2286066"/>
                    <a:pt x="413544" y="2332103"/>
                    <a:pt x="0" y="2378141"/>
                  </a:cubicBezTo>
                </a:path>
              </a:pathLst>
            </a:custGeom>
            <a:noFill/>
            <a:ln w="6350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pSp>
      <p:sp>
        <p:nvSpPr>
          <p:cNvPr id="18" name="Freeform 17"/>
          <p:cNvSpPr/>
          <p:nvPr/>
        </p:nvSpPr>
        <p:spPr bwMode="auto">
          <a:xfrm>
            <a:off x="4267200" y="3784612"/>
            <a:ext cx="1524000" cy="2663891"/>
          </a:xfrm>
          <a:custGeom>
            <a:avLst/>
            <a:gdLst>
              <a:gd name="connsiteX0" fmla="*/ 1905000 w 1905000"/>
              <a:gd name="connsiteY0" fmla="*/ 6416 h 2378141"/>
              <a:gd name="connsiteX1" fmla="*/ 1628775 w 1905000"/>
              <a:gd name="connsiteY1" fmla="*/ 6416 h 2378141"/>
              <a:gd name="connsiteX2" fmla="*/ 1533525 w 1905000"/>
              <a:gd name="connsiteY2" fmla="*/ 73091 h 2378141"/>
              <a:gd name="connsiteX3" fmla="*/ 1457325 w 1905000"/>
              <a:gd name="connsiteY3" fmla="*/ 425516 h 2378141"/>
              <a:gd name="connsiteX4" fmla="*/ 1400175 w 1905000"/>
              <a:gd name="connsiteY4" fmla="*/ 1149416 h 2378141"/>
              <a:gd name="connsiteX5" fmla="*/ 1266825 w 1905000"/>
              <a:gd name="connsiteY5" fmla="*/ 1844741 h 2378141"/>
              <a:gd name="connsiteX6" fmla="*/ 1038225 w 1905000"/>
              <a:gd name="connsiteY6" fmla="*/ 2197166 h 2378141"/>
              <a:gd name="connsiteX7" fmla="*/ 0 w 1905000"/>
              <a:gd name="connsiteY7" fmla="*/ 2378141 h 237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0" h="2378141">
                <a:moveTo>
                  <a:pt x="1905000" y="6416"/>
                </a:moveTo>
                <a:cubicBezTo>
                  <a:pt x="1797844" y="859"/>
                  <a:pt x="1690688" y="-4697"/>
                  <a:pt x="1628775" y="6416"/>
                </a:cubicBezTo>
                <a:cubicBezTo>
                  <a:pt x="1566862" y="17529"/>
                  <a:pt x="1562100" y="3241"/>
                  <a:pt x="1533525" y="73091"/>
                </a:cubicBezTo>
                <a:cubicBezTo>
                  <a:pt x="1504950" y="142941"/>
                  <a:pt x="1479550" y="246129"/>
                  <a:pt x="1457325" y="425516"/>
                </a:cubicBezTo>
                <a:cubicBezTo>
                  <a:pt x="1435100" y="604903"/>
                  <a:pt x="1431925" y="912879"/>
                  <a:pt x="1400175" y="1149416"/>
                </a:cubicBezTo>
                <a:cubicBezTo>
                  <a:pt x="1368425" y="1385953"/>
                  <a:pt x="1327150" y="1670116"/>
                  <a:pt x="1266825" y="1844741"/>
                </a:cubicBezTo>
                <a:cubicBezTo>
                  <a:pt x="1206500" y="2019366"/>
                  <a:pt x="1249362" y="2108266"/>
                  <a:pt x="1038225" y="2197166"/>
                </a:cubicBezTo>
                <a:cubicBezTo>
                  <a:pt x="827088" y="2286066"/>
                  <a:pt x="413544" y="2332103"/>
                  <a:pt x="0" y="2378141"/>
                </a:cubicBezTo>
              </a:path>
            </a:pathLst>
          </a:custGeom>
          <a:noFill/>
          <a:ln w="63500" cap="flat" cmpd="sng" algn="ctr">
            <a:solidFill>
              <a:schemeClr val="accent1">
                <a:lumMod val="75000"/>
              </a:schemeClr>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pSp>
        <p:nvGrpSpPr>
          <p:cNvPr id="25" name="Group 24"/>
          <p:cNvGrpSpPr/>
          <p:nvPr/>
        </p:nvGrpSpPr>
        <p:grpSpPr>
          <a:xfrm>
            <a:off x="-9525" y="-1"/>
            <a:ext cx="9162288" cy="458114"/>
            <a:chOff x="-9525" y="-1"/>
            <a:chExt cx="9162288" cy="458114"/>
          </a:xfrm>
        </p:grpSpPr>
        <p:sp>
          <p:nvSpPr>
            <p:cNvPr id="26" name="Rectangle 25"/>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27" name="TextBox 26"/>
            <p:cNvSpPr txBox="1"/>
            <p:nvPr/>
          </p:nvSpPr>
          <p:spPr>
            <a:xfrm>
              <a:off x="16630" y="30718"/>
              <a:ext cx="2808782" cy="400110"/>
            </a:xfrm>
            <a:prstGeom prst="rect">
              <a:avLst/>
            </a:prstGeom>
            <a:solidFill>
              <a:srgbClr val="FFC000"/>
            </a:solidFill>
          </p:spPr>
          <p:txBody>
            <a:bodyPr wrap="none" rtlCol="0">
              <a:spAutoFit/>
            </a:bodyPr>
            <a:lstStyle/>
            <a:p>
              <a:r>
                <a:rPr lang="en-US" sz="2000" b="1" dirty="0" smtClean="0"/>
                <a:t>Background/Methods</a:t>
              </a:r>
              <a:endParaRPr lang="en-US" sz="2000" b="1" dirty="0"/>
            </a:p>
          </p:txBody>
        </p:sp>
        <p:sp>
          <p:nvSpPr>
            <p:cNvPr id="28" name="TextBox 27"/>
            <p:cNvSpPr txBox="1"/>
            <p:nvPr/>
          </p:nvSpPr>
          <p:spPr>
            <a:xfrm>
              <a:off x="4010025" y="38100"/>
              <a:ext cx="1111202" cy="400110"/>
            </a:xfrm>
            <a:prstGeom prst="rect">
              <a:avLst/>
            </a:prstGeom>
            <a:noFill/>
          </p:spPr>
          <p:txBody>
            <a:bodyPr wrap="none" rtlCol="0">
              <a:spAutoFit/>
            </a:bodyPr>
            <a:lstStyle/>
            <a:p>
              <a:r>
                <a:rPr lang="en-US" sz="2000" b="1" dirty="0" smtClean="0">
                  <a:solidFill>
                    <a:schemeClr val="bg1">
                      <a:lumMod val="75000"/>
                    </a:schemeClr>
                  </a:solidFill>
                </a:rPr>
                <a:t>Results</a:t>
              </a:r>
              <a:endParaRPr lang="en-US" sz="2000" b="1" dirty="0">
                <a:solidFill>
                  <a:schemeClr val="bg1">
                    <a:lumMod val="75000"/>
                  </a:schemeClr>
                </a:solidFill>
              </a:endParaRPr>
            </a:p>
          </p:txBody>
        </p:sp>
        <p:sp>
          <p:nvSpPr>
            <p:cNvPr id="29" name="TextBox 28"/>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Tree>
    <p:extLst>
      <p:ext uri="{BB962C8B-B14F-4D97-AF65-F5344CB8AC3E}">
        <p14:creationId xmlns:p14="http://schemas.microsoft.com/office/powerpoint/2010/main" xmlns="" val="235176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4572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t>Objectives</a:t>
            </a:r>
          </a:p>
        </p:txBody>
      </p:sp>
      <p:grpSp>
        <p:nvGrpSpPr>
          <p:cNvPr id="24" name="Group 23"/>
          <p:cNvGrpSpPr/>
          <p:nvPr/>
        </p:nvGrpSpPr>
        <p:grpSpPr>
          <a:xfrm>
            <a:off x="1857375" y="1223962"/>
            <a:ext cx="4480751" cy="5442169"/>
            <a:chOff x="2362200" y="1147762"/>
            <a:chExt cx="4480751" cy="5442169"/>
          </a:xfrm>
        </p:grpSpPr>
        <p:grpSp>
          <p:nvGrpSpPr>
            <p:cNvPr id="20" name="Group 19"/>
            <p:cNvGrpSpPr/>
            <p:nvPr/>
          </p:nvGrpSpPr>
          <p:grpSpPr>
            <a:xfrm>
              <a:off x="2362200" y="1147762"/>
              <a:ext cx="4480751" cy="5253038"/>
              <a:chOff x="2424874" y="1000125"/>
              <a:chExt cx="4480751" cy="5253038"/>
            </a:xfrm>
          </p:grpSpPr>
          <p:grpSp>
            <p:nvGrpSpPr>
              <p:cNvPr id="19" name="Group 18"/>
              <p:cNvGrpSpPr/>
              <p:nvPr/>
            </p:nvGrpSpPr>
            <p:grpSpPr>
              <a:xfrm>
                <a:off x="2424874" y="1000125"/>
                <a:ext cx="4480751" cy="5253038"/>
                <a:chOff x="2415349" y="990600"/>
                <a:chExt cx="4480751" cy="5253038"/>
              </a:xfrm>
            </p:grpSpPr>
            <p:sp>
              <p:nvSpPr>
                <p:cNvPr id="3" name="Freeform 2"/>
                <p:cNvSpPr/>
                <p:nvPr/>
              </p:nvSpPr>
              <p:spPr bwMode="auto">
                <a:xfrm>
                  <a:off x="6253163" y="5583570"/>
                  <a:ext cx="642937" cy="438611"/>
                </a:xfrm>
                <a:custGeom>
                  <a:avLst/>
                  <a:gdLst>
                    <a:gd name="connsiteX0" fmla="*/ 40481 w 642937"/>
                    <a:gd name="connsiteY0" fmla="*/ 150480 h 438611"/>
                    <a:gd name="connsiteX1" fmla="*/ 52387 w 642937"/>
                    <a:gd name="connsiteY1" fmla="*/ 160005 h 438611"/>
                    <a:gd name="connsiteX2" fmla="*/ 54768 w 642937"/>
                    <a:gd name="connsiteY2" fmla="*/ 174293 h 438611"/>
                    <a:gd name="connsiteX3" fmla="*/ 59531 w 642937"/>
                    <a:gd name="connsiteY3" fmla="*/ 181436 h 438611"/>
                    <a:gd name="connsiteX4" fmla="*/ 73818 w 642937"/>
                    <a:gd name="connsiteY4" fmla="*/ 198105 h 438611"/>
                    <a:gd name="connsiteX5" fmla="*/ 80962 w 642937"/>
                    <a:gd name="connsiteY5" fmla="*/ 202868 h 438611"/>
                    <a:gd name="connsiteX6" fmla="*/ 92868 w 642937"/>
                    <a:gd name="connsiteY6" fmla="*/ 205249 h 438611"/>
                    <a:gd name="connsiteX7" fmla="*/ 95250 w 642937"/>
                    <a:gd name="connsiteY7" fmla="*/ 212393 h 438611"/>
                    <a:gd name="connsiteX8" fmla="*/ 100012 w 642937"/>
                    <a:gd name="connsiteY8" fmla="*/ 221918 h 438611"/>
                    <a:gd name="connsiteX9" fmla="*/ 104775 w 642937"/>
                    <a:gd name="connsiteY9" fmla="*/ 236205 h 438611"/>
                    <a:gd name="connsiteX10" fmla="*/ 107156 w 642937"/>
                    <a:gd name="connsiteY10" fmla="*/ 245730 h 438611"/>
                    <a:gd name="connsiteX11" fmla="*/ 111918 w 642937"/>
                    <a:gd name="connsiteY11" fmla="*/ 252874 h 438611"/>
                    <a:gd name="connsiteX12" fmla="*/ 114300 w 642937"/>
                    <a:gd name="connsiteY12" fmla="*/ 260018 h 438611"/>
                    <a:gd name="connsiteX13" fmla="*/ 119062 w 642937"/>
                    <a:gd name="connsiteY13" fmla="*/ 269543 h 438611"/>
                    <a:gd name="connsiteX14" fmla="*/ 123825 w 642937"/>
                    <a:gd name="connsiteY14" fmla="*/ 276686 h 438611"/>
                    <a:gd name="connsiteX15" fmla="*/ 130968 w 642937"/>
                    <a:gd name="connsiteY15" fmla="*/ 279068 h 438611"/>
                    <a:gd name="connsiteX16" fmla="*/ 133350 w 642937"/>
                    <a:gd name="connsiteY16" fmla="*/ 286211 h 438611"/>
                    <a:gd name="connsiteX17" fmla="*/ 142875 w 642937"/>
                    <a:gd name="connsiteY17" fmla="*/ 288593 h 438611"/>
                    <a:gd name="connsiteX18" fmla="*/ 150018 w 642937"/>
                    <a:gd name="connsiteY18" fmla="*/ 293355 h 438611"/>
                    <a:gd name="connsiteX19" fmla="*/ 214312 w 642937"/>
                    <a:gd name="connsiteY19" fmla="*/ 290974 h 438611"/>
                    <a:gd name="connsiteX20" fmla="*/ 226218 w 642937"/>
                    <a:gd name="connsiteY20" fmla="*/ 276686 h 438611"/>
                    <a:gd name="connsiteX21" fmla="*/ 233362 w 642937"/>
                    <a:gd name="connsiteY21" fmla="*/ 274305 h 438611"/>
                    <a:gd name="connsiteX22" fmla="*/ 240506 w 642937"/>
                    <a:gd name="connsiteY22" fmla="*/ 257636 h 438611"/>
                    <a:gd name="connsiteX23" fmla="*/ 242887 w 642937"/>
                    <a:gd name="connsiteY23" fmla="*/ 248111 h 438611"/>
                    <a:gd name="connsiteX24" fmla="*/ 252412 w 642937"/>
                    <a:gd name="connsiteY24" fmla="*/ 231443 h 438611"/>
                    <a:gd name="connsiteX25" fmla="*/ 261937 w 642937"/>
                    <a:gd name="connsiteY25" fmla="*/ 217155 h 438611"/>
                    <a:gd name="connsiteX26" fmla="*/ 266700 w 642937"/>
                    <a:gd name="connsiteY26" fmla="*/ 207630 h 438611"/>
                    <a:gd name="connsiteX27" fmla="*/ 269081 w 642937"/>
                    <a:gd name="connsiteY27" fmla="*/ 200486 h 438611"/>
                    <a:gd name="connsiteX28" fmla="*/ 276225 w 642937"/>
                    <a:gd name="connsiteY28" fmla="*/ 193343 h 438611"/>
                    <a:gd name="connsiteX29" fmla="*/ 278606 w 642937"/>
                    <a:gd name="connsiteY29" fmla="*/ 186199 h 438611"/>
                    <a:gd name="connsiteX30" fmla="*/ 292893 w 642937"/>
                    <a:gd name="connsiteY30" fmla="*/ 164768 h 438611"/>
                    <a:gd name="connsiteX31" fmla="*/ 295275 w 642937"/>
                    <a:gd name="connsiteY31" fmla="*/ 157624 h 438611"/>
                    <a:gd name="connsiteX32" fmla="*/ 304800 w 642937"/>
                    <a:gd name="connsiteY32" fmla="*/ 140955 h 438611"/>
                    <a:gd name="connsiteX33" fmla="*/ 323850 w 642937"/>
                    <a:gd name="connsiteY33" fmla="*/ 133811 h 438611"/>
                    <a:gd name="connsiteX34" fmla="*/ 338137 w 642937"/>
                    <a:gd name="connsiteY34" fmla="*/ 126668 h 438611"/>
                    <a:gd name="connsiteX35" fmla="*/ 354806 w 642937"/>
                    <a:gd name="connsiteY35" fmla="*/ 114761 h 438611"/>
                    <a:gd name="connsiteX36" fmla="*/ 369093 w 642937"/>
                    <a:gd name="connsiteY36" fmla="*/ 105236 h 438611"/>
                    <a:gd name="connsiteX37" fmla="*/ 373856 w 642937"/>
                    <a:gd name="connsiteY37" fmla="*/ 98093 h 438611"/>
                    <a:gd name="connsiteX38" fmla="*/ 381000 w 642937"/>
                    <a:gd name="connsiteY38" fmla="*/ 93330 h 438611"/>
                    <a:gd name="connsiteX39" fmla="*/ 390525 w 642937"/>
                    <a:gd name="connsiteY39" fmla="*/ 86186 h 438611"/>
                    <a:gd name="connsiteX40" fmla="*/ 400050 w 642937"/>
                    <a:gd name="connsiteY40" fmla="*/ 69518 h 438611"/>
                    <a:gd name="connsiteX41" fmla="*/ 409575 w 642937"/>
                    <a:gd name="connsiteY41" fmla="*/ 52849 h 438611"/>
                    <a:gd name="connsiteX42" fmla="*/ 419100 w 642937"/>
                    <a:gd name="connsiteY42" fmla="*/ 50468 h 438611"/>
                    <a:gd name="connsiteX43" fmla="*/ 435768 w 642937"/>
                    <a:gd name="connsiteY43" fmla="*/ 43324 h 438611"/>
                    <a:gd name="connsiteX44" fmla="*/ 450056 w 642937"/>
                    <a:gd name="connsiteY44" fmla="*/ 31418 h 438611"/>
                    <a:gd name="connsiteX45" fmla="*/ 457200 w 642937"/>
                    <a:gd name="connsiteY45" fmla="*/ 26655 h 438611"/>
                    <a:gd name="connsiteX46" fmla="*/ 466725 w 642937"/>
                    <a:gd name="connsiteY46" fmla="*/ 19511 h 438611"/>
                    <a:gd name="connsiteX47" fmla="*/ 469106 w 642937"/>
                    <a:gd name="connsiteY47" fmla="*/ 12368 h 438611"/>
                    <a:gd name="connsiteX48" fmla="*/ 478631 w 642937"/>
                    <a:gd name="connsiteY48" fmla="*/ 7605 h 438611"/>
                    <a:gd name="connsiteX49" fmla="*/ 483393 w 642937"/>
                    <a:gd name="connsiteY49" fmla="*/ 461 h 438611"/>
                    <a:gd name="connsiteX50" fmla="*/ 476250 w 642937"/>
                    <a:gd name="connsiteY50" fmla="*/ 5224 h 438611"/>
                    <a:gd name="connsiteX51" fmla="*/ 461962 w 642937"/>
                    <a:gd name="connsiteY51" fmla="*/ 17130 h 438611"/>
                    <a:gd name="connsiteX52" fmla="*/ 459581 w 642937"/>
                    <a:gd name="connsiteY52" fmla="*/ 24274 h 438611"/>
                    <a:gd name="connsiteX53" fmla="*/ 454818 w 642937"/>
                    <a:gd name="connsiteY53" fmla="*/ 31418 h 438611"/>
                    <a:gd name="connsiteX54" fmla="*/ 452437 w 642937"/>
                    <a:gd name="connsiteY54" fmla="*/ 38561 h 438611"/>
                    <a:gd name="connsiteX55" fmla="*/ 445293 w 642937"/>
                    <a:gd name="connsiteY55" fmla="*/ 40943 h 438611"/>
                    <a:gd name="connsiteX56" fmla="*/ 438150 w 642937"/>
                    <a:gd name="connsiteY56" fmla="*/ 48086 h 438611"/>
                    <a:gd name="connsiteX57" fmla="*/ 428625 w 642937"/>
                    <a:gd name="connsiteY57" fmla="*/ 59993 h 438611"/>
                    <a:gd name="connsiteX58" fmla="*/ 426243 w 642937"/>
                    <a:gd name="connsiteY58" fmla="*/ 69518 h 438611"/>
                    <a:gd name="connsiteX59" fmla="*/ 423862 w 642937"/>
                    <a:gd name="connsiteY59" fmla="*/ 76661 h 438611"/>
                    <a:gd name="connsiteX60" fmla="*/ 431006 w 642937"/>
                    <a:gd name="connsiteY60" fmla="*/ 81424 h 438611"/>
                    <a:gd name="connsiteX61" fmla="*/ 438150 w 642937"/>
                    <a:gd name="connsiteY61" fmla="*/ 83805 h 438611"/>
                    <a:gd name="connsiteX62" fmla="*/ 440531 w 642937"/>
                    <a:gd name="connsiteY62" fmla="*/ 93330 h 438611"/>
                    <a:gd name="connsiteX63" fmla="*/ 447675 w 642937"/>
                    <a:gd name="connsiteY63" fmla="*/ 100474 h 438611"/>
                    <a:gd name="connsiteX64" fmla="*/ 464343 w 642937"/>
                    <a:gd name="connsiteY64" fmla="*/ 107618 h 438611"/>
                    <a:gd name="connsiteX65" fmla="*/ 492918 w 642937"/>
                    <a:gd name="connsiteY65" fmla="*/ 114761 h 438611"/>
                    <a:gd name="connsiteX66" fmla="*/ 509587 w 642937"/>
                    <a:gd name="connsiteY66" fmla="*/ 133811 h 438611"/>
                    <a:gd name="connsiteX67" fmla="*/ 516731 w 642937"/>
                    <a:gd name="connsiteY67" fmla="*/ 140955 h 438611"/>
                    <a:gd name="connsiteX68" fmla="*/ 521493 w 642937"/>
                    <a:gd name="connsiteY68" fmla="*/ 148099 h 438611"/>
                    <a:gd name="connsiteX69" fmla="*/ 535781 w 642937"/>
                    <a:gd name="connsiteY69" fmla="*/ 155243 h 438611"/>
                    <a:gd name="connsiteX70" fmla="*/ 542925 w 642937"/>
                    <a:gd name="connsiteY70" fmla="*/ 160005 h 438611"/>
                    <a:gd name="connsiteX71" fmla="*/ 557212 w 642937"/>
                    <a:gd name="connsiteY71" fmla="*/ 174293 h 438611"/>
                    <a:gd name="connsiteX72" fmla="*/ 564356 w 642937"/>
                    <a:gd name="connsiteY72" fmla="*/ 183818 h 438611"/>
                    <a:gd name="connsiteX73" fmla="*/ 578643 w 642937"/>
                    <a:gd name="connsiteY73" fmla="*/ 193343 h 438611"/>
                    <a:gd name="connsiteX74" fmla="*/ 592931 w 642937"/>
                    <a:gd name="connsiteY74" fmla="*/ 200486 h 438611"/>
                    <a:gd name="connsiteX75" fmla="*/ 609600 w 642937"/>
                    <a:gd name="connsiteY75" fmla="*/ 219536 h 438611"/>
                    <a:gd name="connsiteX76" fmla="*/ 623887 w 642937"/>
                    <a:gd name="connsiteY76" fmla="*/ 231443 h 438611"/>
                    <a:gd name="connsiteX77" fmla="*/ 631031 w 642937"/>
                    <a:gd name="connsiteY77" fmla="*/ 238586 h 438611"/>
                    <a:gd name="connsiteX78" fmla="*/ 635793 w 642937"/>
                    <a:gd name="connsiteY78" fmla="*/ 248111 h 438611"/>
                    <a:gd name="connsiteX79" fmla="*/ 640556 w 642937"/>
                    <a:gd name="connsiteY79" fmla="*/ 255255 h 438611"/>
                    <a:gd name="connsiteX80" fmla="*/ 642937 w 642937"/>
                    <a:gd name="connsiteY80" fmla="*/ 248111 h 438611"/>
                    <a:gd name="connsiteX81" fmla="*/ 628650 w 642937"/>
                    <a:gd name="connsiteY81" fmla="*/ 238586 h 438611"/>
                    <a:gd name="connsiteX82" fmla="*/ 621506 w 642937"/>
                    <a:gd name="connsiteY82" fmla="*/ 233824 h 438611"/>
                    <a:gd name="connsiteX83" fmla="*/ 619125 w 642937"/>
                    <a:gd name="connsiteY83" fmla="*/ 226680 h 438611"/>
                    <a:gd name="connsiteX84" fmla="*/ 616743 w 642937"/>
                    <a:gd name="connsiteY84" fmla="*/ 214774 h 438611"/>
                    <a:gd name="connsiteX85" fmla="*/ 576262 w 642937"/>
                    <a:gd name="connsiteY85" fmla="*/ 198105 h 438611"/>
                    <a:gd name="connsiteX86" fmla="*/ 571500 w 642937"/>
                    <a:gd name="connsiteY86" fmla="*/ 190961 h 438611"/>
                    <a:gd name="connsiteX87" fmla="*/ 545306 w 642937"/>
                    <a:gd name="connsiteY87" fmla="*/ 181436 h 438611"/>
                    <a:gd name="connsiteX88" fmla="*/ 523875 w 642937"/>
                    <a:gd name="connsiteY88" fmla="*/ 176674 h 438611"/>
                    <a:gd name="connsiteX89" fmla="*/ 514350 w 642937"/>
                    <a:gd name="connsiteY89" fmla="*/ 148099 h 438611"/>
                    <a:gd name="connsiteX90" fmla="*/ 497681 w 642937"/>
                    <a:gd name="connsiteY90" fmla="*/ 145718 h 438611"/>
                    <a:gd name="connsiteX91" fmla="*/ 473868 w 642937"/>
                    <a:gd name="connsiteY91" fmla="*/ 138574 h 438611"/>
                    <a:gd name="connsiteX92" fmla="*/ 447675 w 642937"/>
                    <a:gd name="connsiteY92" fmla="*/ 140955 h 438611"/>
                    <a:gd name="connsiteX93" fmla="*/ 442912 w 642937"/>
                    <a:gd name="connsiteY93" fmla="*/ 155243 h 438611"/>
                    <a:gd name="connsiteX94" fmla="*/ 450056 w 642937"/>
                    <a:gd name="connsiteY94" fmla="*/ 160005 h 438611"/>
                    <a:gd name="connsiteX95" fmla="*/ 445293 w 642937"/>
                    <a:gd name="connsiteY95" fmla="*/ 174293 h 438611"/>
                    <a:gd name="connsiteX96" fmla="*/ 428625 w 642937"/>
                    <a:gd name="connsiteY96" fmla="*/ 193343 h 438611"/>
                    <a:gd name="connsiteX97" fmla="*/ 421481 w 642937"/>
                    <a:gd name="connsiteY97" fmla="*/ 195724 h 438611"/>
                    <a:gd name="connsiteX98" fmla="*/ 416718 w 642937"/>
                    <a:gd name="connsiteY98" fmla="*/ 202868 h 438611"/>
                    <a:gd name="connsiteX99" fmla="*/ 409575 w 642937"/>
                    <a:gd name="connsiteY99" fmla="*/ 207630 h 438611"/>
                    <a:gd name="connsiteX100" fmla="*/ 373856 w 642937"/>
                    <a:gd name="connsiteY100" fmla="*/ 214774 h 438611"/>
                    <a:gd name="connsiteX101" fmla="*/ 369093 w 642937"/>
                    <a:gd name="connsiteY101" fmla="*/ 229061 h 438611"/>
                    <a:gd name="connsiteX102" fmla="*/ 359568 w 642937"/>
                    <a:gd name="connsiteY102" fmla="*/ 240968 h 438611"/>
                    <a:gd name="connsiteX103" fmla="*/ 352425 w 642937"/>
                    <a:gd name="connsiteY103" fmla="*/ 243349 h 438611"/>
                    <a:gd name="connsiteX104" fmla="*/ 342900 w 642937"/>
                    <a:gd name="connsiteY104" fmla="*/ 245730 h 438611"/>
                    <a:gd name="connsiteX105" fmla="*/ 330993 w 642937"/>
                    <a:gd name="connsiteY105" fmla="*/ 257636 h 438611"/>
                    <a:gd name="connsiteX106" fmla="*/ 323850 w 642937"/>
                    <a:gd name="connsiteY106" fmla="*/ 262399 h 438611"/>
                    <a:gd name="connsiteX107" fmla="*/ 307181 w 642937"/>
                    <a:gd name="connsiteY107" fmla="*/ 274305 h 438611"/>
                    <a:gd name="connsiteX108" fmla="*/ 300037 w 642937"/>
                    <a:gd name="connsiteY108" fmla="*/ 276686 h 438611"/>
                    <a:gd name="connsiteX109" fmla="*/ 292893 w 642937"/>
                    <a:gd name="connsiteY109" fmla="*/ 281449 h 438611"/>
                    <a:gd name="connsiteX110" fmla="*/ 283368 w 642937"/>
                    <a:gd name="connsiteY110" fmla="*/ 283830 h 438611"/>
                    <a:gd name="connsiteX111" fmla="*/ 280987 w 642937"/>
                    <a:gd name="connsiteY111" fmla="*/ 302880 h 438611"/>
                    <a:gd name="connsiteX112" fmla="*/ 278606 w 642937"/>
                    <a:gd name="connsiteY112" fmla="*/ 312405 h 438611"/>
                    <a:gd name="connsiteX113" fmla="*/ 245268 w 642937"/>
                    <a:gd name="connsiteY113" fmla="*/ 314786 h 438611"/>
                    <a:gd name="connsiteX114" fmla="*/ 247650 w 642937"/>
                    <a:gd name="connsiteY114" fmla="*/ 321930 h 438611"/>
                    <a:gd name="connsiteX115" fmla="*/ 252412 w 642937"/>
                    <a:gd name="connsiteY115" fmla="*/ 352886 h 438611"/>
                    <a:gd name="connsiteX116" fmla="*/ 266700 w 642937"/>
                    <a:gd name="connsiteY116" fmla="*/ 362411 h 438611"/>
                    <a:gd name="connsiteX117" fmla="*/ 271462 w 642937"/>
                    <a:gd name="connsiteY117" fmla="*/ 371936 h 438611"/>
                    <a:gd name="connsiteX118" fmla="*/ 276225 w 642937"/>
                    <a:gd name="connsiteY118" fmla="*/ 379080 h 438611"/>
                    <a:gd name="connsiteX119" fmla="*/ 278606 w 642937"/>
                    <a:gd name="connsiteY119" fmla="*/ 386224 h 438611"/>
                    <a:gd name="connsiteX120" fmla="*/ 290512 w 642937"/>
                    <a:gd name="connsiteY120" fmla="*/ 400511 h 438611"/>
                    <a:gd name="connsiteX121" fmla="*/ 300037 w 642937"/>
                    <a:gd name="connsiteY121" fmla="*/ 402893 h 438611"/>
                    <a:gd name="connsiteX122" fmla="*/ 307181 w 642937"/>
                    <a:gd name="connsiteY122" fmla="*/ 410036 h 438611"/>
                    <a:gd name="connsiteX123" fmla="*/ 321468 w 642937"/>
                    <a:gd name="connsiteY123" fmla="*/ 414799 h 438611"/>
                    <a:gd name="connsiteX124" fmla="*/ 323850 w 642937"/>
                    <a:gd name="connsiteY124" fmla="*/ 431468 h 438611"/>
                    <a:gd name="connsiteX125" fmla="*/ 307181 w 642937"/>
                    <a:gd name="connsiteY125" fmla="*/ 438611 h 438611"/>
                    <a:gd name="connsiteX126" fmla="*/ 300037 w 642937"/>
                    <a:gd name="connsiteY126" fmla="*/ 433849 h 438611"/>
                    <a:gd name="connsiteX127" fmla="*/ 288131 w 642937"/>
                    <a:gd name="connsiteY127" fmla="*/ 431468 h 438611"/>
                    <a:gd name="connsiteX128" fmla="*/ 283368 w 642937"/>
                    <a:gd name="connsiteY128" fmla="*/ 421943 h 438611"/>
                    <a:gd name="connsiteX129" fmla="*/ 276225 w 642937"/>
                    <a:gd name="connsiteY129" fmla="*/ 414799 h 438611"/>
                    <a:gd name="connsiteX130" fmla="*/ 264318 w 642937"/>
                    <a:gd name="connsiteY130" fmla="*/ 431468 h 438611"/>
                    <a:gd name="connsiteX131" fmla="*/ 257175 w 642937"/>
                    <a:gd name="connsiteY131" fmla="*/ 436230 h 438611"/>
                    <a:gd name="connsiteX132" fmla="*/ 250031 w 642937"/>
                    <a:gd name="connsiteY132" fmla="*/ 383843 h 438611"/>
                    <a:gd name="connsiteX133" fmla="*/ 242887 w 642937"/>
                    <a:gd name="connsiteY133" fmla="*/ 376699 h 438611"/>
                    <a:gd name="connsiteX134" fmla="*/ 235743 w 642937"/>
                    <a:gd name="connsiteY134" fmla="*/ 362411 h 438611"/>
                    <a:gd name="connsiteX135" fmla="*/ 192881 w 642937"/>
                    <a:gd name="connsiteY135" fmla="*/ 352886 h 438611"/>
                    <a:gd name="connsiteX136" fmla="*/ 185737 w 642937"/>
                    <a:gd name="connsiteY136" fmla="*/ 348124 h 438611"/>
                    <a:gd name="connsiteX137" fmla="*/ 183356 w 642937"/>
                    <a:gd name="connsiteY137" fmla="*/ 340980 h 438611"/>
                    <a:gd name="connsiteX138" fmla="*/ 152400 w 642937"/>
                    <a:gd name="connsiteY138" fmla="*/ 326693 h 438611"/>
                    <a:gd name="connsiteX139" fmla="*/ 130968 w 642937"/>
                    <a:gd name="connsiteY139" fmla="*/ 321930 h 438611"/>
                    <a:gd name="connsiteX140" fmla="*/ 116681 w 642937"/>
                    <a:gd name="connsiteY140" fmla="*/ 312405 h 438611"/>
                    <a:gd name="connsiteX141" fmla="*/ 100012 w 642937"/>
                    <a:gd name="connsiteY141" fmla="*/ 302880 h 438611"/>
                    <a:gd name="connsiteX142" fmla="*/ 88106 w 642937"/>
                    <a:gd name="connsiteY142" fmla="*/ 288593 h 438611"/>
                    <a:gd name="connsiteX143" fmla="*/ 76200 w 642937"/>
                    <a:gd name="connsiteY143" fmla="*/ 290974 h 438611"/>
                    <a:gd name="connsiteX144" fmla="*/ 73818 w 642937"/>
                    <a:gd name="connsiteY144" fmla="*/ 314786 h 438611"/>
                    <a:gd name="connsiteX145" fmla="*/ 66675 w 642937"/>
                    <a:gd name="connsiteY145" fmla="*/ 310024 h 438611"/>
                    <a:gd name="connsiteX146" fmla="*/ 45243 w 642937"/>
                    <a:gd name="connsiteY146" fmla="*/ 312405 h 438611"/>
                    <a:gd name="connsiteX147" fmla="*/ 35718 w 642937"/>
                    <a:gd name="connsiteY147" fmla="*/ 326693 h 438611"/>
                    <a:gd name="connsiteX148" fmla="*/ 14287 w 642937"/>
                    <a:gd name="connsiteY148" fmla="*/ 329074 h 438611"/>
                    <a:gd name="connsiteX149" fmla="*/ 7143 w 642937"/>
                    <a:gd name="connsiteY149" fmla="*/ 331455 h 438611"/>
                    <a:gd name="connsiteX150" fmla="*/ 0 w 642937"/>
                    <a:gd name="connsiteY150" fmla="*/ 331455 h 438611"/>
                    <a:gd name="connsiteX151" fmla="*/ 2381 w 642937"/>
                    <a:gd name="connsiteY151" fmla="*/ 321930 h 438611"/>
                    <a:gd name="connsiteX152" fmla="*/ 23812 w 642937"/>
                    <a:gd name="connsiteY152" fmla="*/ 310024 h 438611"/>
                    <a:gd name="connsiteX153" fmla="*/ 42862 w 642937"/>
                    <a:gd name="connsiteY153" fmla="*/ 298118 h 438611"/>
                    <a:gd name="connsiteX154" fmla="*/ 47625 w 642937"/>
                    <a:gd name="connsiteY154" fmla="*/ 286211 h 438611"/>
                    <a:gd name="connsiteX155" fmla="*/ 61912 w 642937"/>
                    <a:gd name="connsiteY155" fmla="*/ 279068 h 438611"/>
                    <a:gd name="connsiteX156" fmla="*/ 66675 w 642937"/>
                    <a:gd name="connsiteY156" fmla="*/ 255255 h 438611"/>
                    <a:gd name="connsiteX157" fmla="*/ 64293 w 642937"/>
                    <a:gd name="connsiteY157" fmla="*/ 202868 h 438611"/>
                    <a:gd name="connsiteX158" fmla="*/ 59531 w 642937"/>
                    <a:gd name="connsiteY158" fmla="*/ 195724 h 438611"/>
                    <a:gd name="connsiteX159" fmla="*/ 57150 w 642937"/>
                    <a:gd name="connsiteY159" fmla="*/ 188580 h 438611"/>
                    <a:gd name="connsiteX160" fmla="*/ 50006 w 642937"/>
                    <a:gd name="connsiteY160" fmla="*/ 183818 h 438611"/>
                    <a:gd name="connsiteX161" fmla="*/ 45243 w 642937"/>
                    <a:gd name="connsiteY161" fmla="*/ 176674 h 438611"/>
                    <a:gd name="connsiteX162" fmla="*/ 40481 w 642937"/>
                    <a:gd name="connsiteY162" fmla="*/ 150480 h 43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642937" h="438611">
                      <a:moveTo>
                        <a:pt x="40481" y="150480"/>
                      </a:moveTo>
                      <a:cubicBezTo>
                        <a:pt x="41672" y="147702"/>
                        <a:pt x="49772" y="155647"/>
                        <a:pt x="52387" y="160005"/>
                      </a:cubicBezTo>
                      <a:cubicBezTo>
                        <a:pt x="54871" y="164145"/>
                        <a:pt x="53241" y="169712"/>
                        <a:pt x="54768" y="174293"/>
                      </a:cubicBezTo>
                      <a:cubicBezTo>
                        <a:pt x="55673" y="177008"/>
                        <a:pt x="57943" y="179055"/>
                        <a:pt x="59531" y="181436"/>
                      </a:cubicBezTo>
                      <a:cubicBezTo>
                        <a:pt x="65328" y="198829"/>
                        <a:pt x="59423" y="194507"/>
                        <a:pt x="73818" y="198105"/>
                      </a:cubicBezTo>
                      <a:cubicBezTo>
                        <a:pt x="76199" y="199693"/>
                        <a:pt x="78282" y="201863"/>
                        <a:pt x="80962" y="202868"/>
                      </a:cubicBezTo>
                      <a:cubicBezTo>
                        <a:pt x="84752" y="204289"/>
                        <a:pt x="89500" y="203004"/>
                        <a:pt x="92868" y="205249"/>
                      </a:cubicBezTo>
                      <a:cubicBezTo>
                        <a:pt x="94957" y="206641"/>
                        <a:pt x="94261" y="210086"/>
                        <a:pt x="95250" y="212393"/>
                      </a:cubicBezTo>
                      <a:cubicBezTo>
                        <a:pt x="96648" y="215656"/>
                        <a:pt x="98694" y="218622"/>
                        <a:pt x="100012" y="221918"/>
                      </a:cubicBezTo>
                      <a:cubicBezTo>
                        <a:pt x="101876" y="226579"/>
                        <a:pt x="103187" y="231443"/>
                        <a:pt x="104775" y="236205"/>
                      </a:cubicBezTo>
                      <a:cubicBezTo>
                        <a:pt x="105810" y="239310"/>
                        <a:pt x="105867" y="242722"/>
                        <a:pt x="107156" y="245730"/>
                      </a:cubicBezTo>
                      <a:cubicBezTo>
                        <a:pt x="108283" y="248361"/>
                        <a:pt x="110638" y="250314"/>
                        <a:pt x="111918" y="252874"/>
                      </a:cubicBezTo>
                      <a:cubicBezTo>
                        <a:pt x="113041" y="255119"/>
                        <a:pt x="113311" y="257711"/>
                        <a:pt x="114300" y="260018"/>
                      </a:cubicBezTo>
                      <a:cubicBezTo>
                        <a:pt x="115698" y="263281"/>
                        <a:pt x="117301" y="266461"/>
                        <a:pt x="119062" y="269543"/>
                      </a:cubicBezTo>
                      <a:cubicBezTo>
                        <a:pt x="120482" y="272028"/>
                        <a:pt x="121590" y="274898"/>
                        <a:pt x="123825" y="276686"/>
                      </a:cubicBezTo>
                      <a:cubicBezTo>
                        <a:pt x="125785" y="278254"/>
                        <a:pt x="128587" y="278274"/>
                        <a:pt x="130968" y="279068"/>
                      </a:cubicBezTo>
                      <a:cubicBezTo>
                        <a:pt x="131762" y="281449"/>
                        <a:pt x="131390" y="284643"/>
                        <a:pt x="133350" y="286211"/>
                      </a:cubicBezTo>
                      <a:cubicBezTo>
                        <a:pt x="135906" y="288255"/>
                        <a:pt x="139867" y="287304"/>
                        <a:pt x="142875" y="288593"/>
                      </a:cubicBezTo>
                      <a:cubicBezTo>
                        <a:pt x="145505" y="289720"/>
                        <a:pt x="147637" y="291768"/>
                        <a:pt x="150018" y="293355"/>
                      </a:cubicBezTo>
                      <a:cubicBezTo>
                        <a:pt x="171449" y="292561"/>
                        <a:pt x="193054" y="293808"/>
                        <a:pt x="214312" y="290974"/>
                      </a:cubicBezTo>
                      <a:cubicBezTo>
                        <a:pt x="219756" y="290248"/>
                        <a:pt x="222753" y="279458"/>
                        <a:pt x="226218" y="276686"/>
                      </a:cubicBezTo>
                      <a:cubicBezTo>
                        <a:pt x="228178" y="275118"/>
                        <a:pt x="230981" y="275099"/>
                        <a:pt x="233362" y="274305"/>
                      </a:cubicBezTo>
                      <a:cubicBezTo>
                        <a:pt x="240197" y="246960"/>
                        <a:pt x="230639" y="280659"/>
                        <a:pt x="240506" y="257636"/>
                      </a:cubicBezTo>
                      <a:cubicBezTo>
                        <a:pt x="241795" y="254628"/>
                        <a:pt x="241738" y="251175"/>
                        <a:pt x="242887" y="248111"/>
                      </a:cubicBezTo>
                      <a:cubicBezTo>
                        <a:pt x="245476" y="241207"/>
                        <a:pt x="248465" y="237363"/>
                        <a:pt x="252412" y="231443"/>
                      </a:cubicBezTo>
                      <a:cubicBezTo>
                        <a:pt x="257519" y="216120"/>
                        <a:pt x="250789" y="232761"/>
                        <a:pt x="261937" y="217155"/>
                      </a:cubicBezTo>
                      <a:cubicBezTo>
                        <a:pt x="264000" y="214266"/>
                        <a:pt x="265302" y="210893"/>
                        <a:pt x="266700" y="207630"/>
                      </a:cubicBezTo>
                      <a:cubicBezTo>
                        <a:pt x="267689" y="205323"/>
                        <a:pt x="267689" y="202575"/>
                        <a:pt x="269081" y="200486"/>
                      </a:cubicBezTo>
                      <a:cubicBezTo>
                        <a:pt x="270949" y="197684"/>
                        <a:pt x="273844" y="195724"/>
                        <a:pt x="276225" y="193343"/>
                      </a:cubicBezTo>
                      <a:cubicBezTo>
                        <a:pt x="277019" y="190962"/>
                        <a:pt x="277387" y="188393"/>
                        <a:pt x="278606" y="186199"/>
                      </a:cubicBezTo>
                      <a:lnTo>
                        <a:pt x="292893" y="164768"/>
                      </a:lnTo>
                      <a:cubicBezTo>
                        <a:pt x="294285" y="162679"/>
                        <a:pt x="294286" y="159931"/>
                        <a:pt x="295275" y="157624"/>
                      </a:cubicBezTo>
                      <a:cubicBezTo>
                        <a:pt x="296677" y="154353"/>
                        <a:pt x="301809" y="143946"/>
                        <a:pt x="304800" y="140955"/>
                      </a:cubicBezTo>
                      <a:cubicBezTo>
                        <a:pt x="310931" y="134824"/>
                        <a:pt x="315332" y="135515"/>
                        <a:pt x="323850" y="133811"/>
                      </a:cubicBezTo>
                      <a:cubicBezTo>
                        <a:pt x="344324" y="120162"/>
                        <a:pt x="318417" y="136528"/>
                        <a:pt x="338137" y="126668"/>
                      </a:cubicBezTo>
                      <a:cubicBezTo>
                        <a:pt x="342006" y="124733"/>
                        <a:pt x="352111" y="116647"/>
                        <a:pt x="354806" y="114761"/>
                      </a:cubicBezTo>
                      <a:cubicBezTo>
                        <a:pt x="359495" y="111479"/>
                        <a:pt x="369093" y="105236"/>
                        <a:pt x="369093" y="105236"/>
                      </a:cubicBezTo>
                      <a:cubicBezTo>
                        <a:pt x="370681" y="102855"/>
                        <a:pt x="371832" y="100117"/>
                        <a:pt x="373856" y="98093"/>
                      </a:cubicBezTo>
                      <a:cubicBezTo>
                        <a:pt x="375880" y="96069"/>
                        <a:pt x="378671" y="94994"/>
                        <a:pt x="381000" y="93330"/>
                      </a:cubicBezTo>
                      <a:cubicBezTo>
                        <a:pt x="384229" y="91023"/>
                        <a:pt x="387350" y="88567"/>
                        <a:pt x="390525" y="86186"/>
                      </a:cubicBezTo>
                      <a:cubicBezTo>
                        <a:pt x="395561" y="66040"/>
                        <a:pt x="388700" y="86542"/>
                        <a:pt x="400050" y="69518"/>
                      </a:cubicBezTo>
                      <a:cubicBezTo>
                        <a:pt x="406319" y="60115"/>
                        <a:pt x="396761" y="62001"/>
                        <a:pt x="409575" y="52849"/>
                      </a:cubicBezTo>
                      <a:cubicBezTo>
                        <a:pt x="412238" y="50947"/>
                        <a:pt x="415925" y="51262"/>
                        <a:pt x="419100" y="50468"/>
                      </a:cubicBezTo>
                      <a:cubicBezTo>
                        <a:pt x="437031" y="38512"/>
                        <a:pt x="414244" y="52549"/>
                        <a:pt x="435768" y="43324"/>
                      </a:cubicBezTo>
                      <a:cubicBezTo>
                        <a:pt x="443069" y="40195"/>
                        <a:pt x="444000" y="36464"/>
                        <a:pt x="450056" y="31418"/>
                      </a:cubicBezTo>
                      <a:cubicBezTo>
                        <a:pt x="452255" y="29586"/>
                        <a:pt x="454871" y="28319"/>
                        <a:pt x="457200" y="26655"/>
                      </a:cubicBezTo>
                      <a:cubicBezTo>
                        <a:pt x="460429" y="24348"/>
                        <a:pt x="463550" y="21892"/>
                        <a:pt x="466725" y="19511"/>
                      </a:cubicBezTo>
                      <a:cubicBezTo>
                        <a:pt x="467519" y="17130"/>
                        <a:pt x="467331" y="14143"/>
                        <a:pt x="469106" y="12368"/>
                      </a:cubicBezTo>
                      <a:cubicBezTo>
                        <a:pt x="471616" y="9858"/>
                        <a:pt x="475904" y="9878"/>
                        <a:pt x="478631" y="7605"/>
                      </a:cubicBezTo>
                      <a:cubicBezTo>
                        <a:pt x="480829" y="5773"/>
                        <a:pt x="485417" y="2485"/>
                        <a:pt x="483393" y="461"/>
                      </a:cubicBezTo>
                      <a:cubicBezTo>
                        <a:pt x="481369" y="-1563"/>
                        <a:pt x="478631" y="3636"/>
                        <a:pt x="476250" y="5224"/>
                      </a:cubicBezTo>
                      <a:cubicBezTo>
                        <a:pt x="459771" y="29941"/>
                        <a:pt x="486136" y="-7044"/>
                        <a:pt x="461962" y="17130"/>
                      </a:cubicBezTo>
                      <a:cubicBezTo>
                        <a:pt x="460187" y="18905"/>
                        <a:pt x="460704" y="22029"/>
                        <a:pt x="459581" y="24274"/>
                      </a:cubicBezTo>
                      <a:cubicBezTo>
                        <a:pt x="458301" y="26834"/>
                        <a:pt x="456406" y="29037"/>
                        <a:pt x="454818" y="31418"/>
                      </a:cubicBezTo>
                      <a:cubicBezTo>
                        <a:pt x="454024" y="33799"/>
                        <a:pt x="454212" y="36786"/>
                        <a:pt x="452437" y="38561"/>
                      </a:cubicBezTo>
                      <a:cubicBezTo>
                        <a:pt x="450662" y="40336"/>
                        <a:pt x="447382" y="39551"/>
                        <a:pt x="445293" y="40943"/>
                      </a:cubicBezTo>
                      <a:cubicBezTo>
                        <a:pt x="442491" y="42811"/>
                        <a:pt x="440531" y="45705"/>
                        <a:pt x="438150" y="48086"/>
                      </a:cubicBezTo>
                      <a:cubicBezTo>
                        <a:pt x="430362" y="71443"/>
                        <a:pt x="442988" y="38448"/>
                        <a:pt x="428625" y="59993"/>
                      </a:cubicBezTo>
                      <a:cubicBezTo>
                        <a:pt x="426810" y="62716"/>
                        <a:pt x="427142" y="66371"/>
                        <a:pt x="426243" y="69518"/>
                      </a:cubicBezTo>
                      <a:cubicBezTo>
                        <a:pt x="425553" y="71931"/>
                        <a:pt x="424656" y="74280"/>
                        <a:pt x="423862" y="76661"/>
                      </a:cubicBezTo>
                      <a:cubicBezTo>
                        <a:pt x="426243" y="78249"/>
                        <a:pt x="428446" y="80144"/>
                        <a:pt x="431006" y="81424"/>
                      </a:cubicBezTo>
                      <a:cubicBezTo>
                        <a:pt x="433251" y="82547"/>
                        <a:pt x="436582" y="81845"/>
                        <a:pt x="438150" y="83805"/>
                      </a:cubicBezTo>
                      <a:cubicBezTo>
                        <a:pt x="440194" y="86361"/>
                        <a:pt x="438907" y="90488"/>
                        <a:pt x="440531" y="93330"/>
                      </a:cubicBezTo>
                      <a:cubicBezTo>
                        <a:pt x="442202" y="96254"/>
                        <a:pt x="445088" y="98318"/>
                        <a:pt x="447675" y="100474"/>
                      </a:cubicBezTo>
                      <a:cubicBezTo>
                        <a:pt x="455465" y="106965"/>
                        <a:pt x="454417" y="104640"/>
                        <a:pt x="464343" y="107618"/>
                      </a:cubicBezTo>
                      <a:cubicBezTo>
                        <a:pt x="487921" y="114691"/>
                        <a:pt x="469150" y="110800"/>
                        <a:pt x="492918" y="114761"/>
                      </a:cubicBezTo>
                      <a:cubicBezTo>
                        <a:pt x="513160" y="128256"/>
                        <a:pt x="481805" y="106029"/>
                        <a:pt x="509587" y="133811"/>
                      </a:cubicBezTo>
                      <a:cubicBezTo>
                        <a:pt x="511968" y="136192"/>
                        <a:pt x="514575" y="138368"/>
                        <a:pt x="516731" y="140955"/>
                      </a:cubicBezTo>
                      <a:cubicBezTo>
                        <a:pt x="518563" y="143154"/>
                        <a:pt x="519469" y="146075"/>
                        <a:pt x="521493" y="148099"/>
                      </a:cubicBezTo>
                      <a:cubicBezTo>
                        <a:pt x="528313" y="154919"/>
                        <a:pt x="528038" y="151371"/>
                        <a:pt x="535781" y="155243"/>
                      </a:cubicBezTo>
                      <a:cubicBezTo>
                        <a:pt x="538341" y="156523"/>
                        <a:pt x="540786" y="158104"/>
                        <a:pt x="542925" y="160005"/>
                      </a:cubicBezTo>
                      <a:cubicBezTo>
                        <a:pt x="547959" y="164480"/>
                        <a:pt x="552450" y="169530"/>
                        <a:pt x="557212" y="174293"/>
                      </a:cubicBezTo>
                      <a:cubicBezTo>
                        <a:pt x="560018" y="177099"/>
                        <a:pt x="561390" y="181181"/>
                        <a:pt x="564356" y="183818"/>
                      </a:cubicBezTo>
                      <a:cubicBezTo>
                        <a:pt x="568634" y="187621"/>
                        <a:pt x="573881" y="190168"/>
                        <a:pt x="578643" y="193343"/>
                      </a:cubicBezTo>
                      <a:cubicBezTo>
                        <a:pt x="587873" y="199497"/>
                        <a:pt x="583074" y="197201"/>
                        <a:pt x="592931" y="200486"/>
                      </a:cubicBezTo>
                      <a:cubicBezTo>
                        <a:pt x="604837" y="208424"/>
                        <a:pt x="598487" y="202868"/>
                        <a:pt x="609600" y="219536"/>
                      </a:cubicBezTo>
                      <a:cubicBezTo>
                        <a:pt x="614818" y="227363"/>
                        <a:pt x="617297" y="225952"/>
                        <a:pt x="623887" y="231443"/>
                      </a:cubicBezTo>
                      <a:cubicBezTo>
                        <a:pt x="626474" y="233599"/>
                        <a:pt x="628650" y="236205"/>
                        <a:pt x="631031" y="238586"/>
                      </a:cubicBezTo>
                      <a:cubicBezTo>
                        <a:pt x="632618" y="241761"/>
                        <a:pt x="634032" y="245029"/>
                        <a:pt x="635793" y="248111"/>
                      </a:cubicBezTo>
                      <a:cubicBezTo>
                        <a:pt x="637213" y="250596"/>
                        <a:pt x="637694" y="255255"/>
                        <a:pt x="640556" y="255255"/>
                      </a:cubicBezTo>
                      <a:cubicBezTo>
                        <a:pt x="643066" y="255255"/>
                        <a:pt x="642143" y="250492"/>
                        <a:pt x="642937" y="248111"/>
                      </a:cubicBezTo>
                      <a:lnTo>
                        <a:pt x="628650" y="238586"/>
                      </a:lnTo>
                      <a:lnTo>
                        <a:pt x="621506" y="233824"/>
                      </a:lnTo>
                      <a:cubicBezTo>
                        <a:pt x="620712" y="231443"/>
                        <a:pt x="619734" y="229115"/>
                        <a:pt x="619125" y="226680"/>
                      </a:cubicBezTo>
                      <a:cubicBezTo>
                        <a:pt x="618143" y="222754"/>
                        <a:pt x="618418" y="218459"/>
                        <a:pt x="616743" y="214774"/>
                      </a:cubicBezTo>
                      <a:cubicBezTo>
                        <a:pt x="606510" y="192262"/>
                        <a:pt x="603827" y="200225"/>
                        <a:pt x="576262" y="198105"/>
                      </a:cubicBezTo>
                      <a:cubicBezTo>
                        <a:pt x="574675" y="195724"/>
                        <a:pt x="573524" y="192985"/>
                        <a:pt x="571500" y="190961"/>
                      </a:cubicBezTo>
                      <a:cubicBezTo>
                        <a:pt x="564607" y="184068"/>
                        <a:pt x="554180" y="183338"/>
                        <a:pt x="545306" y="181436"/>
                      </a:cubicBezTo>
                      <a:lnTo>
                        <a:pt x="523875" y="176674"/>
                      </a:lnTo>
                      <a:lnTo>
                        <a:pt x="514350" y="148099"/>
                      </a:lnTo>
                      <a:cubicBezTo>
                        <a:pt x="512575" y="142774"/>
                        <a:pt x="503237" y="146512"/>
                        <a:pt x="497681" y="145718"/>
                      </a:cubicBezTo>
                      <a:cubicBezTo>
                        <a:pt x="480288" y="139920"/>
                        <a:pt x="488263" y="142172"/>
                        <a:pt x="473868" y="138574"/>
                      </a:cubicBezTo>
                      <a:lnTo>
                        <a:pt x="447675" y="140955"/>
                      </a:lnTo>
                      <a:cubicBezTo>
                        <a:pt x="443255" y="143335"/>
                        <a:pt x="442912" y="155243"/>
                        <a:pt x="442912" y="155243"/>
                      </a:cubicBezTo>
                      <a:cubicBezTo>
                        <a:pt x="445293" y="156830"/>
                        <a:pt x="449701" y="157165"/>
                        <a:pt x="450056" y="160005"/>
                      </a:cubicBezTo>
                      <a:cubicBezTo>
                        <a:pt x="450679" y="164987"/>
                        <a:pt x="447538" y="169803"/>
                        <a:pt x="445293" y="174293"/>
                      </a:cubicBezTo>
                      <a:cubicBezTo>
                        <a:pt x="440532" y="183814"/>
                        <a:pt x="437354" y="188978"/>
                        <a:pt x="428625" y="193343"/>
                      </a:cubicBezTo>
                      <a:cubicBezTo>
                        <a:pt x="426380" y="194466"/>
                        <a:pt x="423862" y="194930"/>
                        <a:pt x="421481" y="195724"/>
                      </a:cubicBezTo>
                      <a:cubicBezTo>
                        <a:pt x="419893" y="198105"/>
                        <a:pt x="418742" y="200844"/>
                        <a:pt x="416718" y="202868"/>
                      </a:cubicBezTo>
                      <a:cubicBezTo>
                        <a:pt x="414695" y="204891"/>
                        <a:pt x="412190" y="206468"/>
                        <a:pt x="409575" y="207630"/>
                      </a:cubicBezTo>
                      <a:cubicBezTo>
                        <a:pt x="395502" y="213885"/>
                        <a:pt x="390206" y="212958"/>
                        <a:pt x="373856" y="214774"/>
                      </a:cubicBezTo>
                      <a:lnTo>
                        <a:pt x="369093" y="229061"/>
                      </a:lnTo>
                      <a:cubicBezTo>
                        <a:pt x="366346" y="237301"/>
                        <a:pt x="368186" y="236659"/>
                        <a:pt x="359568" y="240968"/>
                      </a:cubicBezTo>
                      <a:cubicBezTo>
                        <a:pt x="357323" y="242090"/>
                        <a:pt x="354838" y="242660"/>
                        <a:pt x="352425" y="243349"/>
                      </a:cubicBezTo>
                      <a:cubicBezTo>
                        <a:pt x="349278" y="244248"/>
                        <a:pt x="346075" y="244936"/>
                        <a:pt x="342900" y="245730"/>
                      </a:cubicBezTo>
                      <a:cubicBezTo>
                        <a:pt x="323852" y="258429"/>
                        <a:pt x="346865" y="241764"/>
                        <a:pt x="330993" y="257636"/>
                      </a:cubicBezTo>
                      <a:cubicBezTo>
                        <a:pt x="328969" y="259660"/>
                        <a:pt x="326179" y="260735"/>
                        <a:pt x="323850" y="262399"/>
                      </a:cubicBezTo>
                      <a:cubicBezTo>
                        <a:pt x="321329" y="264200"/>
                        <a:pt x="310926" y="272433"/>
                        <a:pt x="307181" y="274305"/>
                      </a:cubicBezTo>
                      <a:cubicBezTo>
                        <a:pt x="304936" y="275427"/>
                        <a:pt x="302418" y="275892"/>
                        <a:pt x="300037" y="276686"/>
                      </a:cubicBezTo>
                      <a:cubicBezTo>
                        <a:pt x="297656" y="278274"/>
                        <a:pt x="295524" y="280322"/>
                        <a:pt x="292893" y="281449"/>
                      </a:cubicBezTo>
                      <a:cubicBezTo>
                        <a:pt x="289885" y="282738"/>
                        <a:pt x="284957" y="280969"/>
                        <a:pt x="283368" y="283830"/>
                      </a:cubicBezTo>
                      <a:cubicBezTo>
                        <a:pt x="280260" y="289424"/>
                        <a:pt x="282039" y="296568"/>
                        <a:pt x="280987" y="302880"/>
                      </a:cubicBezTo>
                      <a:cubicBezTo>
                        <a:pt x="280449" y="306108"/>
                        <a:pt x="281711" y="311370"/>
                        <a:pt x="278606" y="312405"/>
                      </a:cubicBezTo>
                      <a:cubicBezTo>
                        <a:pt x="268037" y="315928"/>
                        <a:pt x="256381" y="313992"/>
                        <a:pt x="245268" y="314786"/>
                      </a:cubicBezTo>
                      <a:cubicBezTo>
                        <a:pt x="246062" y="317167"/>
                        <a:pt x="247187" y="319463"/>
                        <a:pt x="247650" y="321930"/>
                      </a:cubicBezTo>
                      <a:cubicBezTo>
                        <a:pt x="249574" y="332191"/>
                        <a:pt x="247967" y="343440"/>
                        <a:pt x="252412" y="352886"/>
                      </a:cubicBezTo>
                      <a:cubicBezTo>
                        <a:pt x="254849" y="358065"/>
                        <a:pt x="266700" y="362411"/>
                        <a:pt x="266700" y="362411"/>
                      </a:cubicBezTo>
                      <a:cubicBezTo>
                        <a:pt x="268287" y="365586"/>
                        <a:pt x="269701" y="368854"/>
                        <a:pt x="271462" y="371936"/>
                      </a:cubicBezTo>
                      <a:cubicBezTo>
                        <a:pt x="272882" y="374421"/>
                        <a:pt x="274945" y="376520"/>
                        <a:pt x="276225" y="379080"/>
                      </a:cubicBezTo>
                      <a:cubicBezTo>
                        <a:pt x="277348" y="381325"/>
                        <a:pt x="277484" y="383979"/>
                        <a:pt x="278606" y="386224"/>
                      </a:cubicBezTo>
                      <a:cubicBezTo>
                        <a:pt x="280579" y="390171"/>
                        <a:pt x="286823" y="398403"/>
                        <a:pt x="290512" y="400511"/>
                      </a:cubicBezTo>
                      <a:cubicBezTo>
                        <a:pt x="293354" y="402135"/>
                        <a:pt x="296862" y="402099"/>
                        <a:pt x="300037" y="402893"/>
                      </a:cubicBezTo>
                      <a:cubicBezTo>
                        <a:pt x="302418" y="405274"/>
                        <a:pt x="304237" y="408401"/>
                        <a:pt x="307181" y="410036"/>
                      </a:cubicBezTo>
                      <a:cubicBezTo>
                        <a:pt x="311569" y="412474"/>
                        <a:pt x="321468" y="414799"/>
                        <a:pt x="321468" y="414799"/>
                      </a:cubicBezTo>
                      <a:cubicBezTo>
                        <a:pt x="322262" y="420355"/>
                        <a:pt x="325067" y="425989"/>
                        <a:pt x="323850" y="431468"/>
                      </a:cubicBezTo>
                      <a:cubicBezTo>
                        <a:pt x="322883" y="435820"/>
                        <a:pt x="309305" y="438080"/>
                        <a:pt x="307181" y="438611"/>
                      </a:cubicBezTo>
                      <a:cubicBezTo>
                        <a:pt x="304800" y="437024"/>
                        <a:pt x="302717" y="434854"/>
                        <a:pt x="300037" y="433849"/>
                      </a:cubicBezTo>
                      <a:cubicBezTo>
                        <a:pt x="296247" y="432428"/>
                        <a:pt x="291424" y="433820"/>
                        <a:pt x="288131" y="431468"/>
                      </a:cubicBezTo>
                      <a:cubicBezTo>
                        <a:pt x="285242" y="429405"/>
                        <a:pt x="285431" y="424832"/>
                        <a:pt x="283368" y="421943"/>
                      </a:cubicBezTo>
                      <a:cubicBezTo>
                        <a:pt x="281411" y="419203"/>
                        <a:pt x="278606" y="417180"/>
                        <a:pt x="276225" y="414799"/>
                      </a:cubicBezTo>
                      <a:cubicBezTo>
                        <a:pt x="264318" y="418767"/>
                        <a:pt x="269875" y="414799"/>
                        <a:pt x="264318" y="431468"/>
                      </a:cubicBezTo>
                      <a:cubicBezTo>
                        <a:pt x="263413" y="434183"/>
                        <a:pt x="259556" y="434643"/>
                        <a:pt x="257175" y="436230"/>
                      </a:cubicBezTo>
                      <a:cubicBezTo>
                        <a:pt x="242415" y="414092"/>
                        <a:pt x="261107" y="444760"/>
                        <a:pt x="250031" y="383843"/>
                      </a:cubicBezTo>
                      <a:cubicBezTo>
                        <a:pt x="249429" y="380530"/>
                        <a:pt x="245268" y="379080"/>
                        <a:pt x="242887" y="376699"/>
                      </a:cubicBezTo>
                      <a:cubicBezTo>
                        <a:pt x="240950" y="370887"/>
                        <a:pt x="240360" y="367028"/>
                        <a:pt x="235743" y="362411"/>
                      </a:cubicBezTo>
                      <a:cubicBezTo>
                        <a:pt x="225364" y="352032"/>
                        <a:pt x="204486" y="353853"/>
                        <a:pt x="192881" y="352886"/>
                      </a:cubicBezTo>
                      <a:cubicBezTo>
                        <a:pt x="190500" y="351299"/>
                        <a:pt x="187525" y="350359"/>
                        <a:pt x="185737" y="348124"/>
                      </a:cubicBezTo>
                      <a:cubicBezTo>
                        <a:pt x="184169" y="346164"/>
                        <a:pt x="185131" y="342755"/>
                        <a:pt x="183356" y="340980"/>
                      </a:cubicBezTo>
                      <a:cubicBezTo>
                        <a:pt x="174165" y="331789"/>
                        <a:pt x="164314" y="329442"/>
                        <a:pt x="152400" y="326693"/>
                      </a:cubicBezTo>
                      <a:lnTo>
                        <a:pt x="130968" y="321930"/>
                      </a:lnTo>
                      <a:cubicBezTo>
                        <a:pt x="126206" y="318755"/>
                        <a:pt x="121801" y="314964"/>
                        <a:pt x="116681" y="312405"/>
                      </a:cubicBezTo>
                      <a:cubicBezTo>
                        <a:pt x="104596" y="306363"/>
                        <a:pt x="110109" y="309612"/>
                        <a:pt x="100012" y="302880"/>
                      </a:cubicBezTo>
                      <a:cubicBezTo>
                        <a:pt x="97587" y="298030"/>
                        <a:pt x="95287" y="289491"/>
                        <a:pt x="88106" y="288593"/>
                      </a:cubicBezTo>
                      <a:cubicBezTo>
                        <a:pt x="84090" y="288091"/>
                        <a:pt x="80169" y="290180"/>
                        <a:pt x="76200" y="290974"/>
                      </a:cubicBezTo>
                      <a:cubicBezTo>
                        <a:pt x="78928" y="299160"/>
                        <a:pt x="82678" y="305926"/>
                        <a:pt x="73818" y="314786"/>
                      </a:cubicBezTo>
                      <a:cubicBezTo>
                        <a:pt x="71795" y="316809"/>
                        <a:pt x="69056" y="311611"/>
                        <a:pt x="66675" y="310024"/>
                      </a:cubicBezTo>
                      <a:cubicBezTo>
                        <a:pt x="59531" y="310818"/>
                        <a:pt x="51672" y="309191"/>
                        <a:pt x="45243" y="312405"/>
                      </a:cubicBezTo>
                      <a:cubicBezTo>
                        <a:pt x="17915" y="326069"/>
                        <a:pt x="66795" y="318923"/>
                        <a:pt x="35718" y="326693"/>
                      </a:cubicBezTo>
                      <a:cubicBezTo>
                        <a:pt x="28745" y="328436"/>
                        <a:pt x="21431" y="328280"/>
                        <a:pt x="14287" y="329074"/>
                      </a:cubicBezTo>
                      <a:cubicBezTo>
                        <a:pt x="11906" y="329868"/>
                        <a:pt x="8918" y="329680"/>
                        <a:pt x="7143" y="331455"/>
                      </a:cubicBezTo>
                      <a:cubicBezTo>
                        <a:pt x="1228" y="337370"/>
                        <a:pt x="9152" y="345184"/>
                        <a:pt x="0" y="331455"/>
                      </a:cubicBezTo>
                      <a:cubicBezTo>
                        <a:pt x="794" y="328280"/>
                        <a:pt x="226" y="324393"/>
                        <a:pt x="2381" y="321930"/>
                      </a:cubicBezTo>
                      <a:cubicBezTo>
                        <a:pt x="9124" y="314223"/>
                        <a:pt x="15462" y="312807"/>
                        <a:pt x="23812" y="310024"/>
                      </a:cubicBezTo>
                      <a:cubicBezTo>
                        <a:pt x="39763" y="286099"/>
                        <a:pt x="11121" y="325892"/>
                        <a:pt x="42862" y="298118"/>
                      </a:cubicBezTo>
                      <a:cubicBezTo>
                        <a:pt x="46079" y="295303"/>
                        <a:pt x="45140" y="289690"/>
                        <a:pt x="47625" y="286211"/>
                      </a:cubicBezTo>
                      <a:cubicBezTo>
                        <a:pt x="50510" y="282172"/>
                        <a:pt x="57620" y="280498"/>
                        <a:pt x="61912" y="279068"/>
                      </a:cubicBezTo>
                      <a:cubicBezTo>
                        <a:pt x="74927" y="270391"/>
                        <a:pt x="68189" y="277960"/>
                        <a:pt x="66675" y="255255"/>
                      </a:cubicBezTo>
                      <a:cubicBezTo>
                        <a:pt x="65512" y="237813"/>
                        <a:pt x="66376" y="220224"/>
                        <a:pt x="64293" y="202868"/>
                      </a:cubicBezTo>
                      <a:cubicBezTo>
                        <a:pt x="63952" y="200027"/>
                        <a:pt x="60811" y="198284"/>
                        <a:pt x="59531" y="195724"/>
                      </a:cubicBezTo>
                      <a:cubicBezTo>
                        <a:pt x="58409" y="193479"/>
                        <a:pt x="58718" y="190540"/>
                        <a:pt x="57150" y="188580"/>
                      </a:cubicBezTo>
                      <a:cubicBezTo>
                        <a:pt x="55362" y="186345"/>
                        <a:pt x="52387" y="185405"/>
                        <a:pt x="50006" y="183818"/>
                      </a:cubicBezTo>
                      <a:cubicBezTo>
                        <a:pt x="48418" y="181437"/>
                        <a:pt x="46523" y="179234"/>
                        <a:pt x="45243" y="176674"/>
                      </a:cubicBezTo>
                      <a:cubicBezTo>
                        <a:pt x="41105" y="168398"/>
                        <a:pt x="39290" y="153258"/>
                        <a:pt x="40481" y="150480"/>
                      </a:cubicBezTo>
                      <a:close/>
                    </a:path>
                  </a:pathLst>
                </a:cu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7" name="Freeform 6"/>
                <p:cNvSpPr/>
                <p:nvPr/>
              </p:nvSpPr>
              <p:spPr bwMode="auto">
                <a:xfrm>
                  <a:off x="4341019" y="5348540"/>
                  <a:ext cx="1957387" cy="392654"/>
                </a:xfrm>
                <a:custGeom>
                  <a:avLst/>
                  <a:gdLst>
                    <a:gd name="connsiteX0" fmla="*/ 1957387 w 1957387"/>
                    <a:gd name="connsiteY0" fmla="*/ 392654 h 392654"/>
                    <a:gd name="connsiteX1" fmla="*/ 1900237 w 1957387"/>
                    <a:gd name="connsiteY1" fmla="*/ 349791 h 392654"/>
                    <a:gd name="connsiteX2" fmla="*/ 1850231 w 1957387"/>
                    <a:gd name="connsiteY2" fmla="*/ 299785 h 392654"/>
                    <a:gd name="connsiteX3" fmla="*/ 1831181 w 1957387"/>
                    <a:gd name="connsiteY3" fmla="*/ 249779 h 392654"/>
                    <a:gd name="connsiteX4" fmla="*/ 1774031 w 1957387"/>
                    <a:gd name="connsiteY4" fmla="*/ 206916 h 392654"/>
                    <a:gd name="connsiteX5" fmla="*/ 1697831 w 1957387"/>
                    <a:gd name="connsiteY5" fmla="*/ 192629 h 392654"/>
                    <a:gd name="connsiteX6" fmla="*/ 1640681 w 1957387"/>
                    <a:gd name="connsiteY6" fmla="*/ 180723 h 392654"/>
                    <a:gd name="connsiteX7" fmla="*/ 1578769 w 1957387"/>
                    <a:gd name="connsiteY7" fmla="*/ 192629 h 392654"/>
                    <a:gd name="connsiteX8" fmla="*/ 1509712 w 1957387"/>
                    <a:gd name="connsiteY8" fmla="*/ 190248 h 392654"/>
                    <a:gd name="connsiteX9" fmla="*/ 1435894 w 1957387"/>
                    <a:gd name="connsiteY9" fmla="*/ 195010 h 392654"/>
                    <a:gd name="connsiteX10" fmla="*/ 1381125 w 1957387"/>
                    <a:gd name="connsiteY10" fmla="*/ 216441 h 392654"/>
                    <a:gd name="connsiteX11" fmla="*/ 1290637 w 1957387"/>
                    <a:gd name="connsiteY11" fmla="*/ 209298 h 392654"/>
                    <a:gd name="connsiteX12" fmla="*/ 1231106 w 1957387"/>
                    <a:gd name="connsiteY12" fmla="*/ 199773 h 392654"/>
                    <a:gd name="connsiteX13" fmla="*/ 1166812 w 1957387"/>
                    <a:gd name="connsiteY13" fmla="*/ 199773 h 392654"/>
                    <a:gd name="connsiteX14" fmla="*/ 1045369 w 1957387"/>
                    <a:gd name="connsiteY14" fmla="*/ 202154 h 392654"/>
                    <a:gd name="connsiteX15" fmla="*/ 1002506 w 1957387"/>
                    <a:gd name="connsiteY15" fmla="*/ 204535 h 392654"/>
                    <a:gd name="connsiteX16" fmla="*/ 912019 w 1957387"/>
                    <a:gd name="connsiteY16" fmla="*/ 221204 h 392654"/>
                    <a:gd name="connsiteX17" fmla="*/ 873919 w 1957387"/>
                    <a:gd name="connsiteY17" fmla="*/ 225966 h 392654"/>
                    <a:gd name="connsiteX18" fmla="*/ 845344 w 1957387"/>
                    <a:gd name="connsiteY18" fmla="*/ 185485 h 392654"/>
                    <a:gd name="connsiteX19" fmla="*/ 790575 w 1957387"/>
                    <a:gd name="connsiteY19" fmla="*/ 154529 h 392654"/>
                    <a:gd name="connsiteX20" fmla="*/ 742950 w 1957387"/>
                    <a:gd name="connsiteY20" fmla="*/ 135479 h 392654"/>
                    <a:gd name="connsiteX21" fmla="*/ 719137 w 1957387"/>
                    <a:gd name="connsiteY21" fmla="*/ 133098 h 392654"/>
                    <a:gd name="connsiteX22" fmla="*/ 664369 w 1957387"/>
                    <a:gd name="connsiteY22" fmla="*/ 128335 h 392654"/>
                    <a:gd name="connsiteX23" fmla="*/ 621506 w 1957387"/>
                    <a:gd name="connsiteY23" fmla="*/ 92616 h 392654"/>
                    <a:gd name="connsiteX24" fmla="*/ 547687 w 1957387"/>
                    <a:gd name="connsiteY24" fmla="*/ 78329 h 392654"/>
                    <a:gd name="connsiteX25" fmla="*/ 492919 w 1957387"/>
                    <a:gd name="connsiteY25" fmla="*/ 64041 h 392654"/>
                    <a:gd name="connsiteX26" fmla="*/ 478631 w 1957387"/>
                    <a:gd name="connsiteY26" fmla="*/ 28323 h 392654"/>
                    <a:gd name="connsiteX27" fmla="*/ 431006 w 1957387"/>
                    <a:gd name="connsiteY27" fmla="*/ 2129 h 392654"/>
                    <a:gd name="connsiteX28" fmla="*/ 385762 w 1957387"/>
                    <a:gd name="connsiteY28" fmla="*/ 2129 h 392654"/>
                    <a:gd name="connsiteX29" fmla="*/ 340519 w 1957387"/>
                    <a:gd name="connsiteY29" fmla="*/ 6891 h 392654"/>
                    <a:gd name="connsiteX30" fmla="*/ 309562 w 1957387"/>
                    <a:gd name="connsiteY30" fmla="*/ 30704 h 392654"/>
                    <a:gd name="connsiteX31" fmla="*/ 261937 w 1957387"/>
                    <a:gd name="connsiteY31" fmla="*/ 47373 h 392654"/>
                    <a:gd name="connsiteX32" fmla="*/ 164306 w 1957387"/>
                    <a:gd name="connsiteY32" fmla="*/ 71185 h 392654"/>
                    <a:gd name="connsiteX33" fmla="*/ 71437 w 1957387"/>
                    <a:gd name="connsiteY33" fmla="*/ 73566 h 392654"/>
                    <a:gd name="connsiteX34" fmla="*/ 0 w 1957387"/>
                    <a:gd name="connsiteY34" fmla="*/ 14035 h 39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57387" h="392654">
                      <a:moveTo>
                        <a:pt x="1957387" y="392654"/>
                      </a:moveTo>
                      <a:cubicBezTo>
                        <a:pt x="1937741" y="378961"/>
                        <a:pt x="1918096" y="365269"/>
                        <a:pt x="1900237" y="349791"/>
                      </a:cubicBezTo>
                      <a:cubicBezTo>
                        <a:pt x="1882378" y="334313"/>
                        <a:pt x="1861740" y="316454"/>
                        <a:pt x="1850231" y="299785"/>
                      </a:cubicBezTo>
                      <a:cubicBezTo>
                        <a:pt x="1838722" y="283116"/>
                        <a:pt x="1843881" y="265257"/>
                        <a:pt x="1831181" y="249779"/>
                      </a:cubicBezTo>
                      <a:cubicBezTo>
                        <a:pt x="1818481" y="234301"/>
                        <a:pt x="1796256" y="216441"/>
                        <a:pt x="1774031" y="206916"/>
                      </a:cubicBezTo>
                      <a:cubicBezTo>
                        <a:pt x="1751806" y="197391"/>
                        <a:pt x="1720056" y="196995"/>
                        <a:pt x="1697831" y="192629"/>
                      </a:cubicBezTo>
                      <a:cubicBezTo>
                        <a:pt x="1675606" y="188263"/>
                        <a:pt x="1660525" y="180723"/>
                        <a:pt x="1640681" y="180723"/>
                      </a:cubicBezTo>
                      <a:cubicBezTo>
                        <a:pt x="1620837" y="180723"/>
                        <a:pt x="1600597" y="191042"/>
                        <a:pt x="1578769" y="192629"/>
                      </a:cubicBezTo>
                      <a:cubicBezTo>
                        <a:pt x="1556941" y="194216"/>
                        <a:pt x="1533524" y="189851"/>
                        <a:pt x="1509712" y="190248"/>
                      </a:cubicBezTo>
                      <a:cubicBezTo>
                        <a:pt x="1485899" y="190645"/>
                        <a:pt x="1457325" y="190645"/>
                        <a:pt x="1435894" y="195010"/>
                      </a:cubicBezTo>
                      <a:cubicBezTo>
                        <a:pt x="1414463" y="199375"/>
                        <a:pt x="1405334" y="214060"/>
                        <a:pt x="1381125" y="216441"/>
                      </a:cubicBezTo>
                      <a:cubicBezTo>
                        <a:pt x="1356916" y="218822"/>
                        <a:pt x="1315640" y="212076"/>
                        <a:pt x="1290637" y="209298"/>
                      </a:cubicBezTo>
                      <a:cubicBezTo>
                        <a:pt x="1265634" y="206520"/>
                        <a:pt x="1251743" y="201360"/>
                        <a:pt x="1231106" y="199773"/>
                      </a:cubicBezTo>
                      <a:cubicBezTo>
                        <a:pt x="1210469" y="198186"/>
                        <a:pt x="1166812" y="199773"/>
                        <a:pt x="1166812" y="199773"/>
                      </a:cubicBezTo>
                      <a:lnTo>
                        <a:pt x="1045369" y="202154"/>
                      </a:lnTo>
                      <a:cubicBezTo>
                        <a:pt x="1017985" y="202948"/>
                        <a:pt x="1024731" y="201360"/>
                        <a:pt x="1002506" y="204535"/>
                      </a:cubicBezTo>
                      <a:cubicBezTo>
                        <a:pt x="980281" y="207710"/>
                        <a:pt x="933450" y="217632"/>
                        <a:pt x="912019" y="221204"/>
                      </a:cubicBezTo>
                      <a:cubicBezTo>
                        <a:pt x="890588" y="224776"/>
                        <a:pt x="885031" y="231919"/>
                        <a:pt x="873919" y="225966"/>
                      </a:cubicBezTo>
                      <a:cubicBezTo>
                        <a:pt x="862807" y="220013"/>
                        <a:pt x="859235" y="197391"/>
                        <a:pt x="845344" y="185485"/>
                      </a:cubicBezTo>
                      <a:cubicBezTo>
                        <a:pt x="831453" y="173579"/>
                        <a:pt x="807641" y="162863"/>
                        <a:pt x="790575" y="154529"/>
                      </a:cubicBezTo>
                      <a:cubicBezTo>
                        <a:pt x="773509" y="146195"/>
                        <a:pt x="754856" y="139051"/>
                        <a:pt x="742950" y="135479"/>
                      </a:cubicBezTo>
                      <a:cubicBezTo>
                        <a:pt x="731044" y="131907"/>
                        <a:pt x="719137" y="133098"/>
                        <a:pt x="719137" y="133098"/>
                      </a:cubicBezTo>
                      <a:cubicBezTo>
                        <a:pt x="706040" y="131907"/>
                        <a:pt x="680641" y="135082"/>
                        <a:pt x="664369" y="128335"/>
                      </a:cubicBezTo>
                      <a:cubicBezTo>
                        <a:pt x="648097" y="121588"/>
                        <a:pt x="640953" y="100950"/>
                        <a:pt x="621506" y="92616"/>
                      </a:cubicBezTo>
                      <a:cubicBezTo>
                        <a:pt x="602059" y="84282"/>
                        <a:pt x="569118" y="83091"/>
                        <a:pt x="547687" y="78329"/>
                      </a:cubicBezTo>
                      <a:cubicBezTo>
                        <a:pt x="526256" y="73567"/>
                        <a:pt x="504428" y="72375"/>
                        <a:pt x="492919" y="64041"/>
                      </a:cubicBezTo>
                      <a:cubicBezTo>
                        <a:pt x="481410" y="55707"/>
                        <a:pt x="488950" y="38642"/>
                        <a:pt x="478631" y="28323"/>
                      </a:cubicBezTo>
                      <a:cubicBezTo>
                        <a:pt x="468312" y="18004"/>
                        <a:pt x="446484" y="6495"/>
                        <a:pt x="431006" y="2129"/>
                      </a:cubicBezTo>
                      <a:cubicBezTo>
                        <a:pt x="415528" y="-2237"/>
                        <a:pt x="400843" y="1335"/>
                        <a:pt x="385762" y="2129"/>
                      </a:cubicBezTo>
                      <a:cubicBezTo>
                        <a:pt x="370681" y="2923"/>
                        <a:pt x="353219" y="2128"/>
                        <a:pt x="340519" y="6891"/>
                      </a:cubicBezTo>
                      <a:cubicBezTo>
                        <a:pt x="327819" y="11654"/>
                        <a:pt x="322659" y="23957"/>
                        <a:pt x="309562" y="30704"/>
                      </a:cubicBezTo>
                      <a:cubicBezTo>
                        <a:pt x="296465" y="37451"/>
                        <a:pt x="286146" y="40626"/>
                        <a:pt x="261937" y="47373"/>
                      </a:cubicBezTo>
                      <a:cubicBezTo>
                        <a:pt x="237728" y="54120"/>
                        <a:pt x="196056" y="66819"/>
                        <a:pt x="164306" y="71185"/>
                      </a:cubicBezTo>
                      <a:cubicBezTo>
                        <a:pt x="132556" y="75551"/>
                        <a:pt x="98821" y="83091"/>
                        <a:pt x="71437" y="73566"/>
                      </a:cubicBezTo>
                      <a:cubicBezTo>
                        <a:pt x="44053" y="64041"/>
                        <a:pt x="22026" y="39038"/>
                        <a:pt x="0" y="14035"/>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9" name="Freeform 8"/>
                <p:cNvSpPr/>
                <p:nvPr/>
              </p:nvSpPr>
              <p:spPr bwMode="auto">
                <a:xfrm>
                  <a:off x="3117056" y="5324380"/>
                  <a:ext cx="1223963" cy="504926"/>
                </a:xfrm>
                <a:custGeom>
                  <a:avLst/>
                  <a:gdLst>
                    <a:gd name="connsiteX0" fmla="*/ 1223963 w 1223963"/>
                    <a:gd name="connsiteY0" fmla="*/ 38195 h 504926"/>
                    <a:gd name="connsiteX1" fmla="*/ 1171575 w 1223963"/>
                    <a:gd name="connsiteY1" fmla="*/ 26289 h 504926"/>
                    <a:gd name="connsiteX2" fmla="*/ 1150144 w 1223963"/>
                    <a:gd name="connsiteY2" fmla="*/ 33433 h 504926"/>
                    <a:gd name="connsiteX3" fmla="*/ 1119188 w 1223963"/>
                    <a:gd name="connsiteY3" fmla="*/ 33433 h 504926"/>
                    <a:gd name="connsiteX4" fmla="*/ 1081088 w 1223963"/>
                    <a:gd name="connsiteY4" fmla="*/ 33433 h 504926"/>
                    <a:gd name="connsiteX5" fmla="*/ 1040607 w 1223963"/>
                    <a:gd name="connsiteY5" fmla="*/ 7239 h 504926"/>
                    <a:gd name="connsiteX6" fmla="*/ 1014413 w 1223963"/>
                    <a:gd name="connsiteY6" fmla="*/ 4858 h 504926"/>
                    <a:gd name="connsiteX7" fmla="*/ 976313 w 1223963"/>
                    <a:gd name="connsiteY7" fmla="*/ 95 h 504926"/>
                    <a:gd name="connsiteX8" fmla="*/ 931069 w 1223963"/>
                    <a:gd name="connsiteY8" fmla="*/ 9620 h 504926"/>
                    <a:gd name="connsiteX9" fmla="*/ 897732 w 1223963"/>
                    <a:gd name="connsiteY9" fmla="*/ 12001 h 504926"/>
                    <a:gd name="connsiteX10" fmla="*/ 859632 w 1223963"/>
                    <a:gd name="connsiteY10" fmla="*/ 28670 h 504926"/>
                    <a:gd name="connsiteX11" fmla="*/ 826294 w 1223963"/>
                    <a:gd name="connsiteY11" fmla="*/ 52483 h 504926"/>
                    <a:gd name="connsiteX12" fmla="*/ 804863 w 1223963"/>
                    <a:gd name="connsiteY12" fmla="*/ 95345 h 504926"/>
                    <a:gd name="connsiteX13" fmla="*/ 781050 w 1223963"/>
                    <a:gd name="connsiteY13" fmla="*/ 126301 h 504926"/>
                    <a:gd name="connsiteX14" fmla="*/ 745332 w 1223963"/>
                    <a:gd name="connsiteY14" fmla="*/ 135826 h 504926"/>
                    <a:gd name="connsiteX15" fmla="*/ 700088 w 1223963"/>
                    <a:gd name="connsiteY15" fmla="*/ 135826 h 504926"/>
                    <a:gd name="connsiteX16" fmla="*/ 673894 w 1223963"/>
                    <a:gd name="connsiteY16" fmla="*/ 164401 h 504926"/>
                    <a:gd name="connsiteX17" fmla="*/ 626269 w 1223963"/>
                    <a:gd name="connsiteY17" fmla="*/ 212026 h 504926"/>
                    <a:gd name="connsiteX18" fmla="*/ 602457 w 1223963"/>
                    <a:gd name="connsiteY18" fmla="*/ 223933 h 504926"/>
                    <a:gd name="connsiteX19" fmla="*/ 561975 w 1223963"/>
                    <a:gd name="connsiteY19" fmla="*/ 247745 h 504926"/>
                    <a:gd name="connsiteX20" fmla="*/ 516732 w 1223963"/>
                    <a:gd name="connsiteY20" fmla="*/ 269176 h 504926"/>
                    <a:gd name="connsiteX21" fmla="*/ 483394 w 1223963"/>
                    <a:gd name="connsiteY21" fmla="*/ 292989 h 504926"/>
                    <a:gd name="connsiteX22" fmla="*/ 435769 w 1223963"/>
                    <a:gd name="connsiteY22" fmla="*/ 292989 h 504926"/>
                    <a:gd name="connsiteX23" fmla="*/ 409575 w 1223963"/>
                    <a:gd name="connsiteY23" fmla="*/ 307276 h 504926"/>
                    <a:gd name="connsiteX24" fmla="*/ 378619 w 1223963"/>
                    <a:gd name="connsiteY24" fmla="*/ 340614 h 504926"/>
                    <a:gd name="connsiteX25" fmla="*/ 352425 w 1223963"/>
                    <a:gd name="connsiteY25" fmla="*/ 378714 h 504926"/>
                    <a:gd name="connsiteX26" fmla="*/ 330994 w 1223963"/>
                    <a:gd name="connsiteY26" fmla="*/ 438245 h 504926"/>
                    <a:gd name="connsiteX27" fmla="*/ 254794 w 1223963"/>
                    <a:gd name="connsiteY27" fmla="*/ 450151 h 504926"/>
                    <a:gd name="connsiteX28" fmla="*/ 188119 w 1223963"/>
                    <a:gd name="connsiteY28" fmla="*/ 462058 h 504926"/>
                    <a:gd name="connsiteX29" fmla="*/ 90488 w 1223963"/>
                    <a:gd name="connsiteY29" fmla="*/ 500158 h 504926"/>
                    <a:gd name="connsiteX30" fmla="*/ 40482 w 1223963"/>
                    <a:gd name="connsiteY30" fmla="*/ 502539 h 504926"/>
                    <a:gd name="connsiteX31" fmla="*/ 14288 w 1223963"/>
                    <a:gd name="connsiteY31" fmla="*/ 483489 h 504926"/>
                    <a:gd name="connsiteX32" fmla="*/ 0 w 1223963"/>
                    <a:gd name="connsiteY32" fmla="*/ 450151 h 50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23963" h="504926">
                      <a:moveTo>
                        <a:pt x="1223963" y="38195"/>
                      </a:moveTo>
                      <a:cubicBezTo>
                        <a:pt x="1203920" y="32639"/>
                        <a:pt x="1183878" y="27083"/>
                        <a:pt x="1171575" y="26289"/>
                      </a:cubicBezTo>
                      <a:cubicBezTo>
                        <a:pt x="1159272" y="25495"/>
                        <a:pt x="1158875" y="32242"/>
                        <a:pt x="1150144" y="33433"/>
                      </a:cubicBezTo>
                      <a:cubicBezTo>
                        <a:pt x="1141413" y="34624"/>
                        <a:pt x="1119188" y="33433"/>
                        <a:pt x="1119188" y="33433"/>
                      </a:cubicBezTo>
                      <a:cubicBezTo>
                        <a:pt x="1107679" y="33433"/>
                        <a:pt x="1094185" y="37799"/>
                        <a:pt x="1081088" y="33433"/>
                      </a:cubicBezTo>
                      <a:cubicBezTo>
                        <a:pt x="1067991" y="29067"/>
                        <a:pt x="1051719" y="12001"/>
                        <a:pt x="1040607" y="7239"/>
                      </a:cubicBezTo>
                      <a:cubicBezTo>
                        <a:pt x="1029495" y="2477"/>
                        <a:pt x="1025128" y="6049"/>
                        <a:pt x="1014413" y="4858"/>
                      </a:cubicBezTo>
                      <a:cubicBezTo>
                        <a:pt x="1003698" y="3667"/>
                        <a:pt x="990204" y="-699"/>
                        <a:pt x="976313" y="95"/>
                      </a:cubicBezTo>
                      <a:cubicBezTo>
                        <a:pt x="962422" y="889"/>
                        <a:pt x="944166" y="7636"/>
                        <a:pt x="931069" y="9620"/>
                      </a:cubicBezTo>
                      <a:cubicBezTo>
                        <a:pt x="917972" y="11604"/>
                        <a:pt x="909638" y="8826"/>
                        <a:pt x="897732" y="12001"/>
                      </a:cubicBezTo>
                      <a:cubicBezTo>
                        <a:pt x="885826" y="15176"/>
                        <a:pt x="871538" y="21923"/>
                        <a:pt x="859632" y="28670"/>
                      </a:cubicBezTo>
                      <a:cubicBezTo>
                        <a:pt x="847726" y="35417"/>
                        <a:pt x="835422" y="41371"/>
                        <a:pt x="826294" y="52483"/>
                      </a:cubicBezTo>
                      <a:cubicBezTo>
                        <a:pt x="817166" y="63596"/>
                        <a:pt x="812404" y="83042"/>
                        <a:pt x="804863" y="95345"/>
                      </a:cubicBezTo>
                      <a:cubicBezTo>
                        <a:pt x="797322" y="107648"/>
                        <a:pt x="790972" y="119554"/>
                        <a:pt x="781050" y="126301"/>
                      </a:cubicBezTo>
                      <a:cubicBezTo>
                        <a:pt x="771128" y="133048"/>
                        <a:pt x="758826" y="134239"/>
                        <a:pt x="745332" y="135826"/>
                      </a:cubicBezTo>
                      <a:cubicBezTo>
                        <a:pt x="731838" y="137413"/>
                        <a:pt x="711994" y="131064"/>
                        <a:pt x="700088" y="135826"/>
                      </a:cubicBezTo>
                      <a:cubicBezTo>
                        <a:pt x="688182" y="140588"/>
                        <a:pt x="686197" y="151701"/>
                        <a:pt x="673894" y="164401"/>
                      </a:cubicBezTo>
                      <a:cubicBezTo>
                        <a:pt x="661591" y="177101"/>
                        <a:pt x="638175" y="202104"/>
                        <a:pt x="626269" y="212026"/>
                      </a:cubicBezTo>
                      <a:cubicBezTo>
                        <a:pt x="614363" y="221948"/>
                        <a:pt x="613173" y="217980"/>
                        <a:pt x="602457" y="223933"/>
                      </a:cubicBezTo>
                      <a:cubicBezTo>
                        <a:pt x="591741" y="229886"/>
                        <a:pt x="576262" y="240205"/>
                        <a:pt x="561975" y="247745"/>
                      </a:cubicBezTo>
                      <a:cubicBezTo>
                        <a:pt x="547688" y="255285"/>
                        <a:pt x="529829" y="261635"/>
                        <a:pt x="516732" y="269176"/>
                      </a:cubicBezTo>
                      <a:cubicBezTo>
                        <a:pt x="503635" y="276717"/>
                        <a:pt x="496888" y="289020"/>
                        <a:pt x="483394" y="292989"/>
                      </a:cubicBezTo>
                      <a:cubicBezTo>
                        <a:pt x="469900" y="296958"/>
                        <a:pt x="448072" y="290608"/>
                        <a:pt x="435769" y="292989"/>
                      </a:cubicBezTo>
                      <a:cubicBezTo>
                        <a:pt x="423466" y="295370"/>
                        <a:pt x="419100" y="299339"/>
                        <a:pt x="409575" y="307276"/>
                      </a:cubicBezTo>
                      <a:cubicBezTo>
                        <a:pt x="400050" y="315213"/>
                        <a:pt x="388144" y="328708"/>
                        <a:pt x="378619" y="340614"/>
                      </a:cubicBezTo>
                      <a:cubicBezTo>
                        <a:pt x="369094" y="352520"/>
                        <a:pt x="360362" y="362442"/>
                        <a:pt x="352425" y="378714"/>
                      </a:cubicBezTo>
                      <a:cubicBezTo>
                        <a:pt x="344487" y="394986"/>
                        <a:pt x="347266" y="426339"/>
                        <a:pt x="330994" y="438245"/>
                      </a:cubicBezTo>
                      <a:cubicBezTo>
                        <a:pt x="314722" y="450151"/>
                        <a:pt x="278606" y="446182"/>
                        <a:pt x="254794" y="450151"/>
                      </a:cubicBezTo>
                      <a:cubicBezTo>
                        <a:pt x="230981" y="454120"/>
                        <a:pt x="215503" y="453724"/>
                        <a:pt x="188119" y="462058"/>
                      </a:cubicBezTo>
                      <a:cubicBezTo>
                        <a:pt x="160735" y="470392"/>
                        <a:pt x="115094" y="493411"/>
                        <a:pt x="90488" y="500158"/>
                      </a:cubicBezTo>
                      <a:cubicBezTo>
                        <a:pt x="65882" y="506905"/>
                        <a:pt x="53182" y="505317"/>
                        <a:pt x="40482" y="502539"/>
                      </a:cubicBezTo>
                      <a:cubicBezTo>
                        <a:pt x="27782" y="499761"/>
                        <a:pt x="21035" y="492220"/>
                        <a:pt x="14288" y="483489"/>
                      </a:cubicBezTo>
                      <a:cubicBezTo>
                        <a:pt x="7541" y="474758"/>
                        <a:pt x="6747" y="461263"/>
                        <a:pt x="0" y="450151"/>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0" name="Freeform 9"/>
                <p:cNvSpPr/>
                <p:nvPr/>
              </p:nvSpPr>
              <p:spPr bwMode="auto">
                <a:xfrm>
                  <a:off x="3092641" y="5779294"/>
                  <a:ext cx="362553" cy="454819"/>
                </a:xfrm>
                <a:custGeom>
                  <a:avLst/>
                  <a:gdLst>
                    <a:gd name="connsiteX0" fmla="*/ 29178 w 362553"/>
                    <a:gd name="connsiteY0" fmla="*/ 0 h 454819"/>
                    <a:gd name="connsiteX1" fmla="*/ 2984 w 362553"/>
                    <a:gd name="connsiteY1" fmla="*/ 88106 h 454819"/>
                    <a:gd name="connsiteX2" fmla="*/ 2984 w 362553"/>
                    <a:gd name="connsiteY2" fmla="*/ 109537 h 454819"/>
                    <a:gd name="connsiteX3" fmla="*/ 24415 w 362553"/>
                    <a:gd name="connsiteY3" fmla="*/ 135731 h 454819"/>
                    <a:gd name="connsiteX4" fmla="*/ 55372 w 362553"/>
                    <a:gd name="connsiteY4" fmla="*/ 180975 h 454819"/>
                    <a:gd name="connsiteX5" fmla="*/ 72040 w 362553"/>
                    <a:gd name="connsiteY5" fmla="*/ 216694 h 454819"/>
                    <a:gd name="connsiteX6" fmla="*/ 93472 w 362553"/>
                    <a:gd name="connsiteY6" fmla="*/ 240506 h 454819"/>
                    <a:gd name="connsiteX7" fmla="*/ 126809 w 362553"/>
                    <a:gd name="connsiteY7" fmla="*/ 240506 h 454819"/>
                    <a:gd name="connsiteX8" fmla="*/ 157765 w 362553"/>
                    <a:gd name="connsiteY8" fmla="*/ 226219 h 454819"/>
                    <a:gd name="connsiteX9" fmla="*/ 203009 w 362553"/>
                    <a:gd name="connsiteY9" fmla="*/ 223837 h 454819"/>
                    <a:gd name="connsiteX10" fmla="*/ 267303 w 362553"/>
                    <a:gd name="connsiteY10" fmla="*/ 238125 h 454819"/>
                    <a:gd name="connsiteX11" fmla="*/ 305403 w 362553"/>
                    <a:gd name="connsiteY11" fmla="*/ 250031 h 454819"/>
                    <a:gd name="connsiteX12" fmla="*/ 324453 w 362553"/>
                    <a:gd name="connsiteY12" fmla="*/ 292894 h 454819"/>
                    <a:gd name="connsiteX13" fmla="*/ 338740 w 362553"/>
                    <a:gd name="connsiteY13" fmla="*/ 314325 h 454819"/>
                    <a:gd name="connsiteX14" fmla="*/ 348265 w 362553"/>
                    <a:gd name="connsiteY14" fmla="*/ 330994 h 454819"/>
                    <a:gd name="connsiteX15" fmla="*/ 338740 w 362553"/>
                    <a:gd name="connsiteY15" fmla="*/ 350044 h 454819"/>
                    <a:gd name="connsiteX16" fmla="*/ 333978 w 362553"/>
                    <a:gd name="connsiteY16" fmla="*/ 364331 h 454819"/>
                    <a:gd name="connsiteX17" fmla="*/ 338740 w 362553"/>
                    <a:gd name="connsiteY17" fmla="*/ 419100 h 454819"/>
                    <a:gd name="connsiteX18" fmla="*/ 362553 w 362553"/>
                    <a:gd name="connsiteY18" fmla="*/ 454819 h 45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2553" h="454819">
                      <a:moveTo>
                        <a:pt x="29178" y="0"/>
                      </a:moveTo>
                      <a:cubicBezTo>
                        <a:pt x="18264" y="34925"/>
                        <a:pt x="7350" y="69850"/>
                        <a:pt x="2984" y="88106"/>
                      </a:cubicBezTo>
                      <a:cubicBezTo>
                        <a:pt x="-1382" y="106362"/>
                        <a:pt x="-588" y="101600"/>
                        <a:pt x="2984" y="109537"/>
                      </a:cubicBezTo>
                      <a:cubicBezTo>
                        <a:pt x="6556" y="117474"/>
                        <a:pt x="15684" y="123825"/>
                        <a:pt x="24415" y="135731"/>
                      </a:cubicBezTo>
                      <a:cubicBezTo>
                        <a:pt x="33146" y="147637"/>
                        <a:pt x="47435" y="167481"/>
                        <a:pt x="55372" y="180975"/>
                      </a:cubicBezTo>
                      <a:cubicBezTo>
                        <a:pt x="63309" y="194469"/>
                        <a:pt x="65690" y="206772"/>
                        <a:pt x="72040" y="216694"/>
                      </a:cubicBezTo>
                      <a:cubicBezTo>
                        <a:pt x="78390" y="226616"/>
                        <a:pt x="84344" y="236537"/>
                        <a:pt x="93472" y="240506"/>
                      </a:cubicBezTo>
                      <a:cubicBezTo>
                        <a:pt x="102600" y="244475"/>
                        <a:pt x="116094" y="242887"/>
                        <a:pt x="126809" y="240506"/>
                      </a:cubicBezTo>
                      <a:cubicBezTo>
                        <a:pt x="137524" y="238125"/>
                        <a:pt x="145065" y="228997"/>
                        <a:pt x="157765" y="226219"/>
                      </a:cubicBezTo>
                      <a:cubicBezTo>
                        <a:pt x="170465" y="223441"/>
                        <a:pt x="184753" y="221853"/>
                        <a:pt x="203009" y="223837"/>
                      </a:cubicBezTo>
                      <a:cubicBezTo>
                        <a:pt x="221265" y="225821"/>
                        <a:pt x="250237" y="233759"/>
                        <a:pt x="267303" y="238125"/>
                      </a:cubicBezTo>
                      <a:cubicBezTo>
                        <a:pt x="284369" y="242491"/>
                        <a:pt x="295878" y="240903"/>
                        <a:pt x="305403" y="250031"/>
                      </a:cubicBezTo>
                      <a:cubicBezTo>
                        <a:pt x="314928" y="259159"/>
                        <a:pt x="318897" y="282178"/>
                        <a:pt x="324453" y="292894"/>
                      </a:cubicBezTo>
                      <a:cubicBezTo>
                        <a:pt x="330009" y="303610"/>
                        <a:pt x="334771" y="307975"/>
                        <a:pt x="338740" y="314325"/>
                      </a:cubicBezTo>
                      <a:cubicBezTo>
                        <a:pt x="342709" y="320675"/>
                        <a:pt x="348265" y="325041"/>
                        <a:pt x="348265" y="330994"/>
                      </a:cubicBezTo>
                      <a:cubicBezTo>
                        <a:pt x="348265" y="336947"/>
                        <a:pt x="341121" y="344488"/>
                        <a:pt x="338740" y="350044"/>
                      </a:cubicBezTo>
                      <a:cubicBezTo>
                        <a:pt x="336359" y="355600"/>
                        <a:pt x="333978" y="352822"/>
                        <a:pt x="333978" y="364331"/>
                      </a:cubicBezTo>
                      <a:cubicBezTo>
                        <a:pt x="333978" y="375840"/>
                        <a:pt x="333978" y="404019"/>
                        <a:pt x="338740" y="419100"/>
                      </a:cubicBezTo>
                      <a:cubicBezTo>
                        <a:pt x="343503" y="434181"/>
                        <a:pt x="362553" y="454819"/>
                        <a:pt x="362553" y="454819"/>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4" name="Freeform 13"/>
                <p:cNvSpPr/>
                <p:nvPr/>
              </p:nvSpPr>
              <p:spPr bwMode="auto">
                <a:xfrm>
                  <a:off x="2588419" y="5530675"/>
                  <a:ext cx="531019" cy="248619"/>
                </a:xfrm>
                <a:custGeom>
                  <a:avLst/>
                  <a:gdLst>
                    <a:gd name="connsiteX0" fmla="*/ 531019 w 531019"/>
                    <a:gd name="connsiteY0" fmla="*/ 248619 h 248619"/>
                    <a:gd name="connsiteX1" fmla="*/ 492919 w 531019"/>
                    <a:gd name="connsiteY1" fmla="*/ 200994 h 248619"/>
                    <a:gd name="connsiteX2" fmla="*/ 476250 w 531019"/>
                    <a:gd name="connsiteY2" fmla="*/ 200994 h 248619"/>
                    <a:gd name="connsiteX3" fmla="*/ 445294 w 531019"/>
                    <a:gd name="connsiteY3" fmla="*/ 222425 h 248619"/>
                    <a:gd name="connsiteX4" fmla="*/ 402431 w 531019"/>
                    <a:gd name="connsiteY4" fmla="*/ 193850 h 248619"/>
                    <a:gd name="connsiteX5" fmla="*/ 407194 w 531019"/>
                    <a:gd name="connsiteY5" fmla="*/ 155750 h 248619"/>
                    <a:gd name="connsiteX6" fmla="*/ 407194 w 531019"/>
                    <a:gd name="connsiteY6" fmla="*/ 120031 h 248619"/>
                    <a:gd name="connsiteX7" fmla="*/ 371475 w 531019"/>
                    <a:gd name="connsiteY7" fmla="*/ 122413 h 248619"/>
                    <a:gd name="connsiteX8" fmla="*/ 340519 w 531019"/>
                    <a:gd name="connsiteY8" fmla="*/ 124794 h 248619"/>
                    <a:gd name="connsiteX9" fmla="*/ 321469 w 531019"/>
                    <a:gd name="connsiteY9" fmla="*/ 70025 h 248619"/>
                    <a:gd name="connsiteX10" fmla="*/ 311944 w 531019"/>
                    <a:gd name="connsiteY10" fmla="*/ 62881 h 248619"/>
                    <a:gd name="connsiteX11" fmla="*/ 276225 w 531019"/>
                    <a:gd name="connsiteY11" fmla="*/ 72406 h 248619"/>
                    <a:gd name="connsiteX12" fmla="*/ 254794 w 531019"/>
                    <a:gd name="connsiteY12" fmla="*/ 89075 h 248619"/>
                    <a:gd name="connsiteX13" fmla="*/ 159544 w 531019"/>
                    <a:gd name="connsiteY13" fmla="*/ 58119 h 248619"/>
                    <a:gd name="connsiteX14" fmla="*/ 116681 w 531019"/>
                    <a:gd name="connsiteY14" fmla="*/ 8113 h 248619"/>
                    <a:gd name="connsiteX15" fmla="*/ 90487 w 531019"/>
                    <a:gd name="connsiteY15" fmla="*/ 969 h 248619"/>
                    <a:gd name="connsiteX16" fmla="*/ 90487 w 531019"/>
                    <a:gd name="connsiteY16" fmla="*/ 17638 h 248619"/>
                    <a:gd name="connsiteX17" fmla="*/ 76200 w 531019"/>
                    <a:gd name="connsiteY17" fmla="*/ 34306 h 248619"/>
                    <a:gd name="connsiteX18" fmla="*/ 23812 w 531019"/>
                    <a:gd name="connsiteY18" fmla="*/ 34306 h 248619"/>
                    <a:gd name="connsiteX19" fmla="*/ 0 w 531019"/>
                    <a:gd name="connsiteY19" fmla="*/ 62881 h 24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1019" h="248619">
                      <a:moveTo>
                        <a:pt x="531019" y="248619"/>
                      </a:moveTo>
                      <a:cubicBezTo>
                        <a:pt x="516533" y="228775"/>
                        <a:pt x="502047" y="208932"/>
                        <a:pt x="492919" y="200994"/>
                      </a:cubicBezTo>
                      <a:cubicBezTo>
                        <a:pt x="483791" y="193056"/>
                        <a:pt x="484187" y="197422"/>
                        <a:pt x="476250" y="200994"/>
                      </a:cubicBezTo>
                      <a:cubicBezTo>
                        <a:pt x="468313" y="204566"/>
                        <a:pt x="457597" y="223616"/>
                        <a:pt x="445294" y="222425"/>
                      </a:cubicBezTo>
                      <a:cubicBezTo>
                        <a:pt x="432991" y="221234"/>
                        <a:pt x="408781" y="204962"/>
                        <a:pt x="402431" y="193850"/>
                      </a:cubicBezTo>
                      <a:cubicBezTo>
                        <a:pt x="396081" y="182738"/>
                        <a:pt x="406400" y="168053"/>
                        <a:pt x="407194" y="155750"/>
                      </a:cubicBezTo>
                      <a:cubicBezTo>
                        <a:pt x="407988" y="143447"/>
                        <a:pt x="413147" y="125587"/>
                        <a:pt x="407194" y="120031"/>
                      </a:cubicBezTo>
                      <a:cubicBezTo>
                        <a:pt x="401241" y="114475"/>
                        <a:pt x="371475" y="122413"/>
                        <a:pt x="371475" y="122413"/>
                      </a:cubicBezTo>
                      <a:cubicBezTo>
                        <a:pt x="360363" y="123207"/>
                        <a:pt x="348853" y="133525"/>
                        <a:pt x="340519" y="124794"/>
                      </a:cubicBezTo>
                      <a:cubicBezTo>
                        <a:pt x="332185" y="116063"/>
                        <a:pt x="326231" y="80344"/>
                        <a:pt x="321469" y="70025"/>
                      </a:cubicBezTo>
                      <a:cubicBezTo>
                        <a:pt x="316707" y="59706"/>
                        <a:pt x="319485" y="62484"/>
                        <a:pt x="311944" y="62881"/>
                      </a:cubicBezTo>
                      <a:cubicBezTo>
                        <a:pt x="304403" y="63278"/>
                        <a:pt x="285750" y="68040"/>
                        <a:pt x="276225" y="72406"/>
                      </a:cubicBezTo>
                      <a:cubicBezTo>
                        <a:pt x="266700" y="76772"/>
                        <a:pt x="274241" y="91456"/>
                        <a:pt x="254794" y="89075"/>
                      </a:cubicBezTo>
                      <a:cubicBezTo>
                        <a:pt x="235347" y="86694"/>
                        <a:pt x="182563" y="71613"/>
                        <a:pt x="159544" y="58119"/>
                      </a:cubicBezTo>
                      <a:cubicBezTo>
                        <a:pt x="136525" y="44625"/>
                        <a:pt x="128191" y="17638"/>
                        <a:pt x="116681" y="8113"/>
                      </a:cubicBezTo>
                      <a:cubicBezTo>
                        <a:pt x="105171" y="-1412"/>
                        <a:pt x="94853" y="-618"/>
                        <a:pt x="90487" y="969"/>
                      </a:cubicBezTo>
                      <a:cubicBezTo>
                        <a:pt x="86121" y="2556"/>
                        <a:pt x="92868" y="12082"/>
                        <a:pt x="90487" y="17638"/>
                      </a:cubicBezTo>
                      <a:cubicBezTo>
                        <a:pt x="88106" y="23194"/>
                        <a:pt x="87312" y="31528"/>
                        <a:pt x="76200" y="34306"/>
                      </a:cubicBezTo>
                      <a:cubicBezTo>
                        <a:pt x="65087" y="37084"/>
                        <a:pt x="36512" y="29543"/>
                        <a:pt x="23812" y="34306"/>
                      </a:cubicBezTo>
                      <a:cubicBezTo>
                        <a:pt x="11112" y="39069"/>
                        <a:pt x="0" y="62881"/>
                        <a:pt x="0" y="62881"/>
                      </a:cubicBezTo>
                    </a:path>
                  </a:pathLst>
                </a:cu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5" name="Freeform 14"/>
                <p:cNvSpPr/>
                <p:nvPr/>
              </p:nvSpPr>
              <p:spPr bwMode="auto">
                <a:xfrm>
                  <a:off x="2507456" y="5167313"/>
                  <a:ext cx="365663" cy="1076325"/>
                </a:xfrm>
                <a:custGeom>
                  <a:avLst/>
                  <a:gdLst>
                    <a:gd name="connsiteX0" fmla="*/ 0 w 365663"/>
                    <a:gd name="connsiteY0" fmla="*/ 1076325 h 1076325"/>
                    <a:gd name="connsiteX1" fmla="*/ 88107 w 365663"/>
                    <a:gd name="connsiteY1" fmla="*/ 1066800 h 1076325"/>
                    <a:gd name="connsiteX2" fmla="*/ 150019 w 365663"/>
                    <a:gd name="connsiteY2" fmla="*/ 1062037 h 1076325"/>
                    <a:gd name="connsiteX3" fmla="*/ 245269 w 365663"/>
                    <a:gd name="connsiteY3" fmla="*/ 1062037 h 1076325"/>
                    <a:gd name="connsiteX4" fmla="*/ 359569 w 365663"/>
                    <a:gd name="connsiteY4" fmla="*/ 995362 h 1076325"/>
                    <a:gd name="connsiteX5" fmla="*/ 345282 w 365663"/>
                    <a:gd name="connsiteY5" fmla="*/ 931068 h 1076325"/>
                    <a:gd name="connsiteX6" fmla="*/ 304800 w 365663"/>
                    <a:gd name="connsiteY6" fmla="*/ 895350 h 1076325"/>
                    <a:gd name="connsiteX7" fmla="*/ 292894 w 365663"/>
                    <a:gd name="connsiteY7" fmla="*/ 859631 h 1076325"/>
                    <a:gd name="connsiteX8" fmla="*/ 271463 w 365663"/>
                    <a:gd name="connsiteY8" fmla="*/ 847725 h 1076325"/>
                    <a:gd name="connsiteX9" fmla="*/ 207169 w 365663"/>
                    <a:gd name="connsiteY9" fmla="*/ 850106 h 1076325"/>
                    <a:gd name="connsiteX10" fmla="*/ 183357 w 365663"/>
                    <a:gd name="connsiteY10" fmla="*/ 847725 h 1076325"/>
                    <a:gd name="connsiteX11" fmla="*/ 161925 w 365663"/>
                    <a:gd name="connsiteY11" fmla="*/ 764381 h 1076325"/>
                    <a:gd name="connsiteX12" fmla="*/ 114300 w 365663"/>
                    <a:gd name="connsiteY12" fmla="*/ 702468 h 1076325"/>
                    <a:gd name="connsiteX13" fmla="*/ 59532 w 365663"/>
                    <a:gd name="connsiteY13" fmla="*/ 619125 h 1076325"/>
                    <a:gd name="connsiteX14" fmla="*/ 42863 w 365663"/>
                    <a:gd name="connsiteY14" fmla="*/ 581025 h 1076325"/>
                    <a:gd name="connsiteX15" fmla="*/ 47625 w 365663"/>
                    <a:gd name="connsiteY15" fmla="*/ 514350 h 1076325"/>
                    <a:gd name="connsiteX16" fmla="*/ 100013 w 365663"/>
                    <a:gd name="connsiteY16" fmla="*/ 485775 h 1076325"/>
                    <a:gd name="connsiteX17" fmla="*/ 111919 w 365663"/>
                    <a:gd name="connsiteY17" fmla="*/ 452437 h 1076325"/>
                    <a:gd name="connsiteX18" fmla="*/ 88107 w 365663"/>
                    <a:gd name="connsiteY18" fmla="*/ 428625 h 1076325"/>
                    <a:gd name="connsiteX19" fmla="*/ 52388 w 365663"/>
                    <a:gd name="connsiteY19" fmla="*/ 407193 h 1076325"/>
                    <a:gd name="connsiteX20" fmla="*/ 45244 w 365663"/>
                    <a:gd name="connsiteY20" fmla="*/ 366712 h 1076325"/>
                    <a:gd name="connsiteX21" fmla="*/ 59532 w 365663"/>
                    <a:gd name="connsiteY21" fmla="*/ 283368 h 1076325"/>
                    <a:gd name="connsiteX22" fmla="*/ 119063 w 365663"/>
                    <a:gd name="connsiteY22" fmla="*/ 238125 h 1076325"/>
                    <a:gd name="connsiteX23" fmla="*/ 142875 w 365663"/>
                    <a:gd name="connsiteY23" fmla="*/ 166687 h 1076325"/>
                    <a:gd name="connsiteX24" fmla="*/ 197644 w 365663"/>
                    <a:gd name="connsiteY24" fmla="*/ 142875 h 1076325"/>
                    <a:gd name="connsiteX25" fmla="*/ 254794 w 365663"/>
                    <a:gd name="connsiteY25" fmla="*/ 119062 h 1076325"/>
                    <a:gd name="connsiteX26" fmla="*/ 283369 w 365663"/>
                    <a:gd name="connsiteY26" fmla="*/ 61912 h 1076325"/>
                    <a:gd name="connsiteX27" fmla="*/ 230982 w 365663"/>
                    <a:gd name="connsiteY27"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663" h="1076325">
                      <a:moveTo>
                        <a:pt x="0" y="1076325"/>
                      </a:moveTo>
                      <a:lnTo>
                        <a:pt x="88107" y="1066800"/>
                      </a:lnTo>
                      <a:cubicBezTo>
                        <a:pt x="113110" y="1064419"/>
                        <a:pt x="123825" y="1062831"/>
                        <a:pt x="150019" y="1062037"/>
                      </a:cubicBezTo>
                      <a:cubicBezTo>
                        <a:pt x="176213" y="1061243"/>
                        <a:pt x="210344" y="1073149"/>
                        <a:pt x="245269" y="1062037"/>
                      </a:cubicBezTo>
                      <a:cubicBezTo>
                        <a:pt x="280194" y="1050924"/>
                        <a:pt x="342900" y="1017190"/>
                        <a:pt x="359569" y="995362"/>
                      </a:cubicBezTo>
                      <a:cubicBezTo>
                        <a:pt x="376238" y="973534"/>
                        <a:pt x="354410" y="947737"/>
                        <a:pt x="345282" y="931068"/>
                      </a:cubicBezTo>
                      <a:cubicBezTo>
                        <a:pt x="336154" y="914399"/>
                        <a:pt x="313531" y="907256"/>
                        <a:pt x="304800" y="895350"/>
                      </a:cubicBezTo>
                      <a:cubicBezTo>
                        <a:pt x="296069" y="883444"/>
                        <a:pt x="298450" y="867569"/>
                        <a:pt x="292894" y="859631"/>
                      </a:cubicBezTo>
                      <a:cubicBezTo>
                        <a:pt x="287338" y="851693"/>
                        <a:pt x="285750" y="849312"/>
                        <a:pt x="271463" y="847725"/>
                      </a:cubicBezTo>
                      <a:cubicBezTo>
                        <a:pt x="257176" y="846138"/>
                        <a:pt x="221853" y="850106"/>
                        <a:pt x="207169" y="850106"/>
                      </a:cubicBezTo>
                      <a:cubicBezTo>
                        <a:pt x="192485" y="850106"/>
                        <a:pt x="190898" y="862012"/>
                        <a:pt x="183357" y="847725"/>
                      </a:cubicBezTo>
                      <a:cubicBezTo>
                        <a:pt x="175816" y="833437"/>
                        <a:pt x="173434" y="788590"/>
                        <a:pt x="161925" y="764381"/>
                      </a:cubicBezTo>
                      <a:cubicBezTo>
                        <a:pt x="150416" y="740172"/>
                        <a:pt x="131365" y="726677"/>
                        <a:pt x="114300" y="702468"/>
                      </a:cubicBezTo>
                      <a:cubicBezTo>
                        <a:pt x="97235" y="678259"/>
                        <a:pt x="71438" y="639365"/>
                        <a:pt x="59532" y="619125"/>
                      </a:cubicBezTo>
                      <a:cubicBezTo>
                        <a:pt x="47626" y="598884"/>
                        <a:pt x="44848" y="598487"/>
                        <a:pt x="42863" y="581025"/>
                      </a:cubicBezTo>
                      <a:cubicBezTo>
                        <a:pt x="40879" y="563562"/>
                        <a:pt x="38100" y="530225"/>
                        <a:pt x="47625" y="514350"/>
                      </a:cubicBezTo>
                      <a:cubicBezTo>
                        <a:pt x="57150" y="498475"/>
                        <a:pt x="89297" y="496094"/>
                        <a:pt x="100013" y="485775"/>
                      </a:cubicBezTo>
                      <a:cubicBezTo>
                        <a:pt x="110729" y="475456"/>
                        <a:pt x="113903" y="461962"/>
                        <a:pt x="111919" y="452437"/>
                      </a:cubicBezTo>
                      <a:cubicBezTo>
                        <a:pt x="109935" y="442912"/>
                        <a:pt x="98029" y="436166"/>
                        <a:pt x="88107" y="428625"/>
                      </a:cubicBezTo>
                      <a:cubicBezTo>
                        <a:pt x="78185" y="421084"/>
                        <a:pt x="59532" y="417512"/>
                        <a:pt x="52388" y="407193"/>
                      </a:cubicBezTo>
                      <a:cubicBezTo>
                        <a:pt x="45244" y="396874"/>
                        <a:pt x="44053" y="387349"/>
                        <a:pt x="45244" y="366712"/>
                      </a:cubicBezTo>
                      <a:cubicBezTo>
                        <a:pt x="46435" y="346075"/>
                        <a:pt x="47229" y="304799"/>
                        <a:pt x="59532" y="283368"/>
                      </a:cubicBezTo>
                      <a:cubicBezTo>
                        <a:pt x="71835" y="261937"/>
                        <a:pt x="105173" y="257572"/>
                        <a:pt x="119063" y="238125"/>
                      </a:cubicBezTo>
                      <a:cubicBezTo>
                        <a:pt x="132953" y="218678"/>
                        <a:pt x="129778" y="182562"/>
                        <a:pt x="142875" y="166687"/>
                      </a:cubicBezTo>
                      <a:cubicBezTo>
                        <a:pt x="155972" y="150812"/>
                        <a:pt x="197644" y="142875"/>
                        <a:pt x="197644" y="142875"/>
                      </a:cubicBezTo>
                      <a:cubicBezTo>
                        <a:pt x="216297" y="134937"/>
                        <a:pt x="240507" y="132556"/>
                        <a:pt x="254794" y="119062"/>
                      </a:cubicBezTo>
                      <a:cubicBezTo>
                        <a:pt x="269081" y="105568"/>
                        <a:pt x="287338" y="81756"/>
                        <a:pt x="283369" y="61912"/>
                      </a:cubicBezTo>
                      <a:cubicBezTo>
                        <a:pt x="279400" y="42068"/>
                        <a:pt x="255191" y="21034"/>
                        <a:pt x="230982" y="0"/>
                      </a:cubicBez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6" name="Freeform 15"/>
                <p:cNvSpPr/>
                <p:nvPr/>
              </p:nvSpPr>
              <p:spPr bwMode="auto">
                <a:xfrm>
                  <a:off x="2415349" y="3636169"/>
                  <a:ext cx="608839" cy="1531144"/>
                </a:xfrm>
                <a:custGeom>
                  <a:avLst/>
                  <a:gdLst>
                    <a:gd name="connsiteX0" fmla="*/ 330232 w 608839"/>
                    <a:gd name="connsiteY0" fmla="*/ 1531144 h 1531144"/>
                    <a:gd name="connsiteX1" fmla="*/ 263557 w 608839"/>
                    <a:gd name="connsiteY1" fmla="*/ 1502569 h 1531144"/>
                    <a:gd name="connsiteX2" fmla="*/ 201645 w 608839"/>
                    <a:gd name="connsiteY2" fmla="*/ 1495425 h 1531144"/>
                    <a:gd name="connsiteX3" fmla="*/ 144495 w 608839"/>
                    <a:gd name="connsiteY3" fmla="*/ 1502569 h 1531144"/>
                    <a:gd name="connsiteX4" fmla="*/ 108776 w 608839"/>
                    <a:gd name="connsiteY4" fmla="*/ 1483519 h 1531144"/>
                    <a:gd name="connsiteX5" fmla="*/ 68295 w 608839"/>
                    <a:gd name="connsiteY5" fmla="*/ 1481137 h 1531144"/>
                    <a:gd name="connsiteX6" fmla="*/ 20670 w 608839"/>
                    <a:gd name="connsiteY6" fmla="*/ 1464469 h 1531144"/>
                    <a:gd name="connsiteX7" fmla="*/ 1620 w 608839"/>
                    <a:gd name="connsiteY7" fmla="*/ 1404937 h 1531144"/>
                    <a:gd name="connsiteX8" fmla="*/ 4001 w 608839"/>
                    <a:gd name="connsiteY8" fmla="*/ 1307306 h 1531144"/>
                    <a:gd name="connsiteX9" fmla="*/ 27814 w 608839"/>
                    <a:gd name="connsiteY9" fmla="*/ 1276350 h 1531144"/>
                    <a:gd name="connsiteX10" fmla="*/ 65914 w 608839"/>
                    <a:gd name="connsiteY10" fmla="*/ 1278731 h 1531144"/>
                    <a:gd name="connsiteX11" fmla="*/ 132589 w 608839"/>
                    <a:gd name="connsiteY11" fmla="*/ 1295400 h 1531144"/>
                    <a:gd name="connsiteX12" fmla="*/ 149257 w 608839"/>
                    <a:gd name="connsiteY12" fmla="*/ 1269206 h 1531144"/>
                    <a:gd name="connsiteX13" fmla="*/ 161164 w 608839"/>
                    <a:gd name="connsiteY13" fmla="*/ 1176337 h 1531144"/>
                    <a:gd name="connsiteX14" fmla="*/ 204026 w 608839"/>
                    <a:gd name="connsiteY14" fmla="*/ 1097756 h 1531144"/>
                    <a:gd name="connsiteX15" fmla="*/ 242126 w 608839"/>
                    <a:gd name="connsiteY15" fmla="*/ 992981 h 1531144"/>
                    <a:gd name="connsiteX16" fmla="*/ 299276 w 608839"/>
                    <a:gd name="connsiteY16" fmla="*/ 954881 h 1531144"/>
                    <a:gd name="connsiteX17" fmla="*/ 299276 w 608839"/>
                    <a:gd name="connsiteY17" fmla="*/ 931069 h 1531144"/>
                    <a:gd name="connsiteX18" fmla="*/ 294514 w 608839"/>
                    <a:gd name="connsiteY18" fmla="*/ 892969 h 1531144"/>
                    <a:gd name="connsiteX19" fmla="*/ 346901 w 608839"/>
                    <a:gd name="connsiteY19" fmla="*/ 871537 h 1531144"/>
                    <a:gd name="connsiteX20" fmla="*/ 411195 w 608839"/>
                    <a:gd name="connsiteY20" fmla="*/ 904875 h 1531144"/>
                    <a:gd name="connsiteX21" fmla="*/ 449295 w 608839"/>
                    <a:gd name="connsiteY21" fmla="*/ 909637 h 1531144"/>
                    <a:gd name="connsiteX22" fmla="*/ 501682 w 608839"/>
                    <a:gd name="connsiteY22" fmla="*/ 852487 h 1531144"/>
                    <a:gd name="connsiteX23" fmla="*/ 539782 w 608839"/>
                    <a:gd name="connsiteY23" fmla="*/ 833437 h 1531144"/>
                    <a:gd name="connsiteX24" fmla="*/ 582645 w 608839"/>
                    <a:gd name="connsiteY24" fmla="*/ 821531 h 1531144"/>
                    <a:gd name="connsiteX25" fmla="*/ 596932 w 608839"/>
                    <a:gd name="connsiteY25" fmla="*/ 719137 h 1531144"/>
                    <a:gd name="connsiteX26" fmla="*/ 608839 w 608839"/>
                    <a:gd name="connsiteY26" fmla="*/ 621506 h 1531144"/>
                    <a:gd name="connsiteX27" fmla="*/ 596932 w 608839"/>
                    <a:gd name="connsiteY27" fmla="*/ 559594 h 1531144"/>
                    <a:gd name="connsiteX28" fmla="*/ 568357 w 608839"/>
                    <a:gd name="connsiteY28" fmla="*/ 533400 h 1531144"/>
                    <a:gd name="connsiteX29" fmla="*/ 501682 w 608839"/>
                    <a:gd name="connsiteY29" fmla="*/ 535781 h 1531144"/>
                    <a:gd name="connsiteX30" fmla="*/ 477870 w 608839"/>
                    <a:gd name="connsiteY30" fmla="*/ 502444 h 1531144"/>
                    <a:gd name="connsiteX31" fmla="*/ 446914 w 608839"/>
                    <a:gd name="connsiteY31" fmla="*/ 423862 h 1531144"/>
                    <a:gd name="connsiteX32" fmla="*/ 446914 w 608839"/>
                    <a:gd name="connsiteY32" fmla="*/ 302419 h 1531144"/>
                    <a:gd name="connsiteX33" fmla="*/ 465964 w 608839"/>
                    <a:gd name="connsiteY33" fmla="*/ 245269 h 1531144"/>
                    <a:gd name="connsiteX34" fmla="*/ 477870 w 608839"/>
                    <a:gd name="connsiteY34" fmla="*/ 140494 h 1531144"/>
                    <a:gd name="connsiteX35" fmla="*/ 480251 w 608839"/>
                    <a:gd name="connsiteY35" fmla="*/ 0 h 153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8839" h="1531144">
                      <a:moveTo>
                        <a:pt x="330232" y="1531144"/>
                      </a:moveTo>
                      <a:cubicBezTo>
                        <a:pt x="307610" y="1519833"/>
                        <a:pt x="284988" y="1508522"/>
                        <a:pt x="263557" y="1502569"/>
                      </a:cubicBezTo>
                      <a:cubicBezTo>
                        <a:pt x="242126" y="1496616"/>
                        <a:pt x="221489" y="1495425"/>
                        <a:pt x="201645" y="1495425"/>
                      </a:cubicBezTo>
                      <a:cubicBezTo>
                        <a:pt x="181801" y="1495425"/>
                        <a:pt x="159973" y="1504553"/>
                        <a:pt x="144495" y="1502569"/>
                      </a:cubicBezTo>
                      <a:cubicBezTo>
                        <a:pt x="129017" y="1500585"/>
                        <a:pt x="121476" y="1487091"/>
                        <a:pt x="108776" y="1483519"/>
                      </a:cubicBezTo>
                      <a:cubicBezTo>
                        <a:pt x="96076" y="1479947"/>
                        <a:pt x="82979" y="1484312"/>
                        <a:pt x="68295" y="1481137"/>
                      </a:cubicBezTo>
                      <a:cubicBezTo>
                        <a:pt x="53611" y="1477962"/>
                        <a:pt x="31782" y="1477169"/>
                        <a:pt x="20670" y="1464469"/>
                      </a:cubicBezTo>
                      <a:cubicBezTo>
                        <a:pt x="9558" y="1451769"/>
                        <a:pt x="4398" y="1431131"/>
                        <a:pt x="1620" y="1404937"/>
                      </a:cubicBezTo>
                      <a:cubicBezTo>
                        <a:pt x="-1158" y="1378743"/>
                        <a:pt x="-365" y="1328737"/>
                        <a:pt x="4001" y="1307306"/>
                      </a:cubicBezTo>
                      <a:cubicBezTo>
                        <a:pt x="8367" y="1285875"/>
                        <a:pt x="17495" y="1281112"/>
                        <a:pt x="27814" y="1276350"/>
                      </a:cubicBezTo>
                      <a:cubicBezTo>
                        <a:pt x="38133" y="1271588"/>
                        <a:pt x="48451" y="1275556"/>
                        <a:pt x="65914" y="1278731"/>
                      </a:cubicBezTo>
                      <a:cubicBezTo>
                        <a:pt x="83376" y="1281906"/>
                        <a:pt x="118698" y="1296988"/>
                        <a:pt x="132589" y="1295400"/>
                      </a:cubicBezTo>
                      <a:cubicBezTo>
                        <a:pt x="146480" y="1293812"/>
                        <a:pt x="144495" y="1289050"/>
                        <a:pt x="149257" y="1269206"/>
                      </a:cubicBezTo>
                      <a:cubicBezTo>
                        <a:pt x="154019" y="1249362"/>
                        <a:pt x="152036" y="1204912"/>
                        <a:pt x="161164" y="1176337"/>
                      </a:cubicBezTo>
                      <a:cubicBezTo>
                        <a:pt x="170292" y="1147762"/>
                        <a:pt x="190532" y="1128315"/>
                        <a:pt x="204026" y="1097756"/>
                      </a:cubicBezTo>
                      <a:cubicBezTo>
                        <a:pt x="217520" y="1067197"/>
                        <a:pt x="226251" y="1016793"/>
                        <a:pt x="242126" y="992981"/>
                      </a:cubicBezTo>
                      <a:cubicBezTo>
                        <a:pt x="258001" y="969168"/>
                        <a:pt x="289751" y="965200"/>
                        <a:pt x="299276" y="954881"/>
                      </a:cubicBezTo>
                      <a:cubicBezTo>
                        <a:pt x="308801" y="944562"/>
                        <a:pt x="300070" y="941388"/>
                        <a:pt x="299276" y="931069"/>
                      </a:cubicBezTo>
                      <a:cubicBezTo>
                        <a:pt x="298482" y="920750"/>
                        <a:pt x="286576" y="902891"/>
                        <a:pt x="294514" y="892969"/>
                      </a:cubicBezTo>
                      <a:cubicBezTo>
                        <a:pt x="302451" y="883047"/>
                        <a:pt x="327454" y="869553"/>
                        <a:pt x="346901" y="871537"/>
                      </a:cubicBezTo>
                      <a:cubicBezTo>
                        <a:pt x="366348" y="873521"/>
                        <a:pt x="394129" y="898525"/>
                        <a:pt x="411195" y="904875"/>
                      </a:cubicBezTo>
                      <a:cubicBezTo>
                        <a:pt x="428261" y="911225"/>
                        <a:pt x="434214" y="918368"/>
                        <a:pt x="449295" y="909637"/>
                      </a:cubicBezTo>
                      <a:cubicBezTo>
                        <a:pt x="464376" y="900906"/>
                        <a:pt x="486601" y="865187"/>
                        <a:pt x="501682" y="852487"/>
                      </a:cubicBezTo>
                      <a:cubicBezTo>
                        <a:pt x="516763" y="839787"/>
                        <a:pt x="526288" y="838596"/>
                        <a:pt x="539782" y="833437"/>
                      </a:cubicBezTo>
                      <a:cubicBezTo>
                        <a:pt x="553276" y="828278"/>
                        <a:pt x="573120" y="840581"/>
                        <a:pt x="582645" y="821531"/>
                      </a:cubicBezTo>
                      <a:cubicBezTo>
                        <a:pt x="592170" y="802481"/>
                        <a:pt x="592566" y="752474"/>
                        <a:pt x="596932" y="719137"/>
                      </a:cubicBezTo>
                      <a:cubicBezTo>
                        <a:pt x="601298" y="685800"/>
                        <a:pt x="608839" y="648096"/>
                        <a:pt x="608839" y="621506"/>
                      </a:cubicBezTo>
                      <a:cubicBezTo>
                        <a:pt x="608839" y="594916"/>
                        <a:pt x="603679" y="574278"/>
                        <a:pt x="596932" y="559594"/>
                      </a:cubicBezTo>
                      <a:cubicBezTo>
                        <a:pt x="590185" y="544910"/>
                        <a:pt x="584232" y="537369"/>
                        <a:pt x="568357" y="533400"/>
                      </a:cubicBezTo>
                      <a:cubicBezTo>
                        <a:pt x="552482" y="529431"/>
                        <a:pt x="516763" y="540940"/>
                        <a:pt x="501682" y="535781"/>
                      </a:cubicBezTo>
                      <a:cubicBezTo>
                        <a:pt x="486601" y="530622"/>
                        <a:pt x="486998" y="521097"/>
                        <a:pt x="477870" y="502444"/>
                      </a:cubicBezTo>
                      <a:cubicBezTo>
                        <a:pt x="468742" y="483791"/>
                        <a:pt x="452073" y="457199"/>
                        <a:pt x="446914" y="423862"/>
                      </a:cubicBezTo>
                      <a:cubicBezTo>
                        <a:pt x="441755" y="390525"/>
                        <a:pt x="443739" y="332185"/>
                        <a:pt x="446914" y="302419"/>
                      </a:cubicBezTo>
                      <a:cubicBezTo>
                        <a:pt x="450089" y="272653"/>
                        <a:pt x="460805" y="272256"/>
                        <a:pt x="465964" y="245269"/>
                      </a:cubicBezTo>
                      <a:cubicBezTo>
                        <a:pt x="471123" y="218282"/>
                        <a:pt x="475489" y="181372"/>
                        <a:pt x="477870" y="140494"/>
                      </a:cubicBezTo>
                      <a:cubicBezTo>
                        <a:pt x="480251" y="99616"/>
                        <a:pt x="480251" y="49808"/>
                        <a:pt x="480251" y="0"/>
                      </a:cubicBez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7" name="Freeform 16"/>
                <p:cNvSpPr/>
                <p:nvPr/>
              </p:nvSpPr>
              <p:spPr bwMode="auto">
                <a:xfrm>
                  <a:off x="2903629" y="2326469"/>
                  <a:ext cx="1585027" cy="1354944"/>
                </a:xfrm>
                <a:custGeom>
                  <a:avLst/>
                  <a:gdLst>
                    <a:gd name="connsiteX0" fmla="*/ 1496 w 1585027"/>
                    <a:gd name="connsiteY0" fmla="*/ 1354944 h 1354944"/>
                    <a:gd name="connsiteX1" fmla="*/ 3877 w 1585027"/>
                    <a:gd name="connsiteY1" fmla="*/ 1300175 h 1354944"/>
                    <a:gd name="connsiteX2" fmla="*/ 34834 w 1585027"/>
                    <a:gd name="connsiteY2" fmla="*/ 1285887 h 1354944"/>
                    <a:gd name="connsiteX3" fmla="*/ 70552 w 1585027"/>
                    <a:gd name="connsiteY3" fmla="*/ 1264456 h 1354944"/>
                    <a:gd name="connsiteX4" fmla="*/ 122940 w 1585027"/>
                    <a:gd name="connsiteY4" fmla="*/ 1219212 h 1354944"/>
                    <a:gd name="connsiteX5" fmla="*/ 170565 w 1585027"/>
                    <a:gd name="connsiteY5" fmla="*/ 1195400 h 1354944"/>
                    <a:gd name="connsiteX6" fmla="*/ 215809 w 1585027"/>
                    <a:gd name="connsiteY6" fmla="*/ 1193019 h 1354944"/>
                    <a:gd name="connsiteX7" fmla="*/ 287246 w 1585027"/>
                    <a:gd name="connsiteY7" fmla="*/ 1112056 h 1354944"/>
                    <a:gd name="connsiteX8" fmla="*/ 275340 w 1585027"/>
                    <a:gd name="connsiteY8" fmla="*/ 1057287 h 1354944"/>
                    <a:gd name="connsiteX9" fmla="*/ 225334 w 1585027"/>
                    <a:gd name="connsiteY9" fmla="*/ 988231 h 1354944"/>
                    <a:gd name="connsiteX10" fmla="*/ 170565 w 1585027"/>
                    <a:gd name="connsiteY10" fmla="*/ 962037 h 1354944"/>
                    <a:gd name="connsiteX11" fmla="*/ 141990 w 1585027"/>
                    <a:gd name="connsiteY11" fmla="*/ 914412 h 1354944"/>
                    <a:gd name="connsiteX12" fmla="*/ 144371 w 1585027"/>
                    <a:gd name="connsiteY12" fmla="*/ 850119 h 1354944"/>
                    <a:gd name="connsiteX13" fmla="*/ 168184 w 1585027"/>
                    <a:gd name="connsiteY13" fmla="*/ 814400 h 1354944"/>
                    <a:gd name="connsiteX14" fmla="*/ 199140 w 1585027"/>
                    <a:gd name="connsiteY14" fmla="*/ 814400 h 1354944"/>
                    <a:gd name="connsiteX15" fmla="*/ 239621 w 1585027"/>
                    <a:gd name="connsiteY15" fmla="*/ 828687 h 1354944"/>
                    <a:gd name="connsiteX16" fmla="*/ 270577 w 1585027"/>
                    <a:gd name="connsiteY16" fmla="*/ 809637 h 1354944"/>
                    <a:gd name="connsiteX17" fmla="*/ 253909 w 1585027"/>
                    <a:gd name="connsiteY17" fmla="*/ 778681 h 1354944"/>
                    <a:gd name="connsiteX18" fmla="*/ 218190 w 1585027"/>
                    <a:gd name="connsiteY18" fmla="*/ 752487 h 1354944"/>
                    <a:gd name="connsiteX19" fmla="*/ 199140 w 1585027"/>
                    <a:gd name="connsiteY19" fmla="*/ 676287 h 1354944"/>
                    <a:gd name="connsiteX20" fmla="*/ 189615 w 1585027"/>
                    <a:gd name="connsiteY20" fmla="*/ 623900 h 1354944"/>
                    <a:gd name="connsiteX21" fmla="*/ 175327 w 1585027"/>
                    <a:gd name="connsiteY21" fmla="*/ 595325 h 1354944"/>
                    <a:gd name="connsiteX22" fmla="*/ 156277 w 1585027"/>
                    <a:gd name="connsiteY22" fmla="*/ 600087 h 1354944"/>
                    <a:gd name="connsiteX23" fmla="*/ 118177 w 1585027"/>
                    <a:gd name="connsiteY23" fmla="*/ 609612 h 1354944"/>
                    <a:gd name="connsiteX24" fmla="*/ 84840 w 1585027"/>
                    <a:gd name="connsiteY24" fmla="*/ 611994 h 1354944"/>
                    <a:gd name="connsiteX25" fmla="*/ 65790 w 1585027"/>
                    <a:gd name="connsiteY25" fmla="*/ 554844 h 1354944"/>
                    <a:gd name="connsiteX26" fmla="*/ 65790 w 1585027"/>
                    <a:gd name="connsiteY26" fmla="*/ 504837 h 1354944"/>
                    <a:gd name="connsiteX27" fmla="*/ 106271 w 1585027"/>
                    <a:gd name="connsiteY27" fmla="*/ 481025 h 1354944"/>
                    <a:gd name="connsiteX28" fmla="*/ 153896 w 1585027"/>
                    <a:gd name="connsiteY28" fmla="*/ 469119 h 1354944"/>
                    <a:gd name="connsiteX29" fmla="*/ 220571 w 1585027"/>
                    <a:gd name="connsiteY29" fmla="*/ 476262 h 1354944"/>
                    <a:gd name="connsiteX30" fmla="*/ 277721 w 1585027"/>
                    <a:gd name="connsiteY30" fmla="*/ 478644 h 1354944"/>
                    <a:gd name="connsiteX31" fmla="*/ 299152 w 1585027"/>
                    <a:gd name="connsiteY31" fmla="*/ 435781 h 1354944"/>
                    <a:gd name="connsiteX32" fmla="*/ 292009 w 1585027"/>
                    <a:gd name="connsiteY32" fmla="*/ 354819 h 1354944"/>
                    <a:gd name="connsiteX33" fmla="*/ 280102 w 1585027"/>
                    <a:gd name="connsiteY33" fmla="*/ 285762 h 1354944"/>
                    <a:gd name="connsiteX34" fmla="*/ 294390 w 1585027"/>
                    <a:gd name="connsiteY34" fmla="*/ 235756 h 1354944"/>
                    <a:gd name="connsiteX35" fmla="*/ 311059 w 1585027"/>
                    <a:gd name="connsiteY35" fmla="*/ 204800 h 1354944"/>
                    <a:gd name="connsiteX36" fmla="*/ 356302 w 1585027"/>
                    <a:gd name="connsiteY36" fmla="*/ 178606 h 1354944"/>
                    <a:gd name="connsiteX37" fmla="*/ 380115 w 1585027"/>
                    <a:gd name="connsiteY37" fmla="*/ 135744 h 1354944"/>
                    <a:gd name="connsiteX38" fmla="*/ 406309 w 1585027"/>
                    <a:gd name="connsiteY38" fmla="*/ 116694 h 1354944"/>
                    <a:gd name="connsiteX39" fmla="*/ 420596 w 1585027"/>
                    <a:gd name="connsiteY39" fmla="*/ 104787 h 1354944"/>
                    <a:gd name="connsiteX40" fmla="*/ 439646 w 1585027"/>
                    <a:gd name="connsiteY40" fmla="*/ 119075 h 1354944"/>
                    <a:gd name="connsiteX41" fmla="*/ 463459 w 1585027"/>
                    <a:gd name="connsiteY41" fmla="*/ 150031 h 1354944"/>
                    <a:gd name="connsiteX42" fmla="*/ 475365 w 1585027"/>
                    <a:gd name="connsiteY42" fmla="*/ 178606 h 1354944"/>
                    <a:gd name="connsiteX43" fmla="*/ 494415 w 1585027"/>
                    <a:gd name="connsiteY43" fmla="*/ 200037 h 1354944"/>
                    <a:gd name="connsiteX44" fmla="*/ 551565 w 1585027"/>
                    <a:gd name="connsiteY44" fmla="*/ 204800 h 1354944"/>
                    <a:gd name="connsiteX45" fmla="*/ 601571 w 1585027"/>
                    <a:gd name="connsiteY45" fmla="*/ 204800 h 1354944"/>
                    <a:gd name="connsiteX46" fmla="*/ 656340 w 1585027"/>
                    <a:gd name="connsiteY46" fmla="*/ 223850 h 1354944"/>
                    <a:gd name="connsiteX47" fmla="*/ 694440 w 1585027"/>
                    <a:gd name="connsiteY47" fmla="*/ 271475 h 1354944"/>
                    <a:gd name="connsiteX48" fmla="*/ 723015 w 1585027"/>
                    <a:gd name="connsiteY48" fmla="*/ 269094 h 1354944"/>
                    <a:gd name="connsiteX49" fmla="*/ 770640 w 1585027"/>
                    <a:gd name="connsiteY49" fmla="*/ 276237 h 1354944"/>
                    <a:gd name="connsiteX50" fmla="*/ 806359 w 1585027"/>
                    <a:gd name="connsiteY50" fmla="*/ 292906 h 1354944"/>
                    <a:gd name="connsiteX51" fmla="*/ 865890 w 1585027"/>
                    <a:gd name="connsiteY51" fmla="*/ 276237 h 1354944"/>
                    <a:gd name="connsiteX52" fmla="*/ 901609 w 1585027"/>
                    <a:gd name="connsiteY52" fmla="*/ 245281 h 1354944"/>
                    <a:gd name="connsiteX53" fmla="*/ 944471 w 1585027"/>
                    <a:gd name="connsiteY53" fmla="*/ 188131 h 1354944"/>
                    <a:gd name="connsiteX54" fmla="*/ 982571 w 1585027"/>
                    <a:gd name="connsiteY54" fmla="*/ 145269 h 1354944"/>
                    <a:gd name="connsiteX55" fmla="*/ 1023052 w 1585027"/>
                    <a:gd name="connsiteY55" fmla="*/ 130981 h 1354944"/>
                    <a:gd name="connsiteX56" fmla="*/ 1096871 w 1585027"/>
                    <a:gd name="connsiteY56" fmla="*/ 95262 h 1354944"/>
                    <a:gd name="connsiteX57" fmla="*/ 1161165 w 1585027"/>
                    <a:gd name="connsiteY57" fmla="*/ 54781 h 1354944"/>
                    <a:gd name="connsiteX58" fmla="*/ 1201646 w 1585027"/>
                    <a:gd name="connsiteY58" fmla="*/ 61925 h 1354944"/>
                    <a:gd name="connsiteX59" fmla="*/ 1237365 w 1585027"/>
                    <a:gd name="connsiteY59" fmla="*/ 64306 h 1354944"/>
                    <a:gd name="connsiteX60" fmla="*/ 1299277 w 1585027"/>
                    <a:gd name="connsiteY60" fmla="*/ 47637 h 1354944"/>
                    <a:gd name="connsiteX61" fmla="*/ 1354046 w 1585027"/>
                    <a:gd name="connsiteY61" fmla="*/ 16681 h 1354944"/>
                    <a:gd name="connsiteX62" fmla="*/ 1411196 w 1585027"/>
                    <a:gd name="connsiteY62" fmla="*/ 12 h 1354944"/>
                    <a:gd name="connsiteX63" fmla="*/ 1456440 w 1585027"/>
                    <a:gd name="connsiteY63" fmla="*/ 14300 h 1354944"/>
                    <a:gd name="connsiteX64" fmla="*/ 1475490 w 1585027"/>
                    <a:gd name="connsiteY64" fmla="*/ 33350 h 1354944"/>
                    <a:gd name="connsiteX65" fmla="*/ 1515971 w 1585027"/>
                    <a:gd name="connsiteY65" fmla="*/ 38112 h 1354944"/>
                    <a:gd name="connsiteX66" fmla="*/ 1558834 w 1585027"/>
                    <a:gd name="connsiteY66" fmla="*/ 19062 h 1354944"/>
                    <a:gd name="connsiteX67" fmla="*/ 1585027 w 1585027"/>
                    <a:gd name="connsiteY67" fmla="*/ 16681 h 135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85027" h="1354944">
                      <a:moveTo>
                        <a:pt x="1496" y="1354944"/>
                      </a:moveTo>
                      <a:cubicBezTo>
                        <a:pt x="-92" y="1333314"/>
                        <a:pt x="-1679" y="1311684"/>
                        <a:pt x="3877" y="1300175"/>
                      </a:cubicBezTo>
                      <a:cubicBezTo>
                        <a:pt x="9433" y="1288666"/>
                        <a:pt x="23722" y="1291840"/>
                        <a:pt x="34834" y="1285887"/>
                      </a:cubicBezTo>
                      <a:cubicBezTo>
                        <a:pt x="45946" y="1279934"/>
                        <a:pt x="55868" y="1275568"/>
                        <a:pt x="70552" y="1264456"/>
                      </a:cubicBezTo>
                      <a:cubicBezTo>
                        <a:pt x="85236" y="1253343"/>
                        <a:pt x="106271" y="1230721"/>
                        <a:pt x="122940" y="1219212"/>
                      </a:cubicBezTo>
                      <a:cubicBezTo>
                        <a:pt x="139609" y="1207703"/>
                        <a:pt x="155087" y="1199765"/>
                        <a:pt x="170565" y="1195400"/>
                      </a:cubicBezTo>
                      <a:cubicBezTo>
                        <a:pt x="186043" y="1191035"/>
                        <a:pt x="196362" y="1206910"/>
                        <a:pt x="215809" y="1193019"/>
                      </a:cubicBezTo>
                      <a:cubicBezTo>
                        <a:pt x="235256" y="1179128"/>
                        <a:pt x="277324" y="1134678"/>
                        <a:pt x="287246" y="1112056"/>
                      </a:cubicBezTo>
                      <a:cubicBezTo>
                        <a:pt x="297168" y="1089434"/>
                        <a:pt x="285659" y="1077924"/>
                        <a:pt x="275340" y="1057287"/>
                      </a:cubicBezTo>
                      <a:cubicBezTo>
                        <a:pt x="265021" y="1036649"/>
                        <a:pt x="242796" y="1004106"/>
                        <a:pt x="225334" y="988231"/>
                      </a:cubicBezTo>
                      <a:cubicBezTo>
                        <a:pt x="207872" y="972356"/>
                        <a:pt x="184456" y="974340"/>
                        <a:pt x="170565" y="962037"/>
                      </a:cubicBezTo>
                      <a:cubicBezTo>
                        <a:pt x="156674" y="949734"/>
                        <a:pt x="146356" y="933065"/>
                        <a:pt x="141990" y="914412"/>
                      </a:cubicBezTo>
                      <a:cubicBezTo>
                        <a:pt x="137624" y="895759"/>
                        <a:pt x="140005" y="866788"/>
                        <a:pt x="144371" y="850119"/>
                      </a:cubicBezTo>
                      <a:cubicBezTo>
                        <a:pt x="148737" y="833450"/>
                        <a:pt x="159056" y="820353"/>
                        <a:pt x="168184" y="814400"/>
                      </a:cubicBezTo>
                      <a:cubicBezTo>
                        <a:pt x="177312" y="808447"/>
                        <a:pt x="187234" y="812019"/>
                        <a:pt x="199140" y="814400"/>
                      </a:cubicBezTo>
                      <a:cubicBezTo>
                        <a:pt x="211046" y="816781"/>
                        <a:pt x="227715" y="829481"/>
                        <a:pt x="239621" y="828687"/>
                      </a:cubicBezTo>
                      <a:cubicBezTo>
                        <a:pt x="251527" y="827893"/>
                        <a:pt x="268196" y="817971"/>
                        <a:pt x="270577" y="809637"/>
                      </a:cubicBezTo>
                      <a:cubicBezTo>
                        <a:pt x="272958" y="801303"/>
                        <a:pt x="262640" y="788206"/>
                        <a:pt x="253909" y="778681"/>
                      </a:cubicBezTo>
                      <a:cubicBezTo>
                        <a:pt x="245178" y="769156"/>
                        <a:pt x="227318" y="769553"/>
                        <a:pt x="218190" y="752487"/>
                      </a:cubicBezTo>
                      <a:cubicBezTo>
                        <a:pt x="209062" y="735421"/>
                        <a:pt x="203902" y="697718"/>
                        <a:pt x="199140" y="676287"/>
                      </a:cubicBezTo>
                      <a:cubicBezTo>
                        <a:pt x="194378" y="654856"/>
                        <a:pt x="193584" y="637394"/>
                        <a:pt x="189615" y="623900"/>
                      </a:cubicBezTo>
                      <a:cubicBezTo>
                        <a:pt x="185646" y="610406"/>
                        <a:pt x="180883" y="599294"/>
                        <a:pt x="175327" y="595325"/>
                      </a:cubicBezTo>
                      <a:cubicBezTo>
                        <a:pt x="169771" y="591356"/>
                        <a:pt x="156277" y="600087"/>
                        <a:pt x="156277" y="600087"/>
                      </a:cubicBezTo>
                      <a:cubicBezTo>
                        <a:pt x="146752" y="602468"/>
                        <a:pt x="130083" y="607627"/>
                        <a:pt x="118177" y="609612"/>
                      </a:cubicBezTo>
                      <a:cubicBezTo>
                        <a:pt x="106271" y="611596"/>
                        <a:pt x="93571" y="621122"/>
                        <a:pt x="84840" y="611994"/>
                      </a:cubicBezTo>
                      <a:cubicBezTo>
                        <a:pt x="76109" y="602866"/>
                        <a:pt x="68965" y="572703"/>
                        <a:pt x="65790" y="554844"/>
                      </a:cubicBezTo>
                      <a:cubicBezTo>
                        <a:pt x="62615" y="536985"/>
                        <a:pt x="59043" y="517140"/>
                        <a:pt x="65790" y="504837"/>
                      </a:cubicBezTo>
                      <a:cubicBezTo>
                        <a:pt x="72537" y="492534"/>
                        <a:pt x="91587" y="486978"/>
                        <a:pt x="106271" y="481025"/>
                      </a:cubicBezTo>
                      <a:cubicBezTo>
                        <a:pt x="120955" y="475072"/>
                        <a:pt x="134846" y="469913"/>
                        <a:pt x="153896" y="469119"/>
                      </a:cubicBezTo>
                      <a:cubicBezTo>
                        <a:pt x="172946" y="468325"/>
                        <a:pt x="199934" y="474675"/>
                        <a:pt x="220571" y="476262"/>
                      </a:cubicBezTo>
                      <a:cubicBezTo>
                        <a:pt x="241208" y="477849"/>
                        <a:pt x="264624" y="485391"/>
                        <a:pt x="277721" y="478644"/>
                      </a:cubicBezTo>
                      <a:cubicBezTo>
                        <a:pt x="290818" y="471897"/>
                        <a:pt x="296771" y="456418"/>
                        <a:pt x="299152" y="435781"/>
                      </a:cubicBezTo>
                      <a:cubicBezTo>
                        <a:pt x="301533" y="415144"/>
                        <a:pt x="295184" y="379822"/>
                        <a:pt x="292009" y="354819"/>
                      </a:cubicBezTo>
                      <a:cubicBezTo>
                        <a:pt x="288834" y="329816"/>
                        <a:pt x="279705" y="305606"/>
                        <a:pt x="280102" y="285762"/>
                      </a:cubicBezTo>
                      <a:cubicBezTo>
                        <a:pt x="280499" y="265918"/>
                        <a:pt x="289231" y="249250"/>
                        <a:pt x="294390" y="235756"/>
                      </a:cubicBezTo>
                      <a:cubicBezTo>
                        <a:pt x="299550" y="222262"/>
                        <a:pt x="300740" y="214325"/>
                        <a:pt x="311059" y="204800"/>
                      </a:cubicBezTo>
                      <a:cubicBezTo>
                        <a:pt x="321378" y="195275"/>
                        <a:pt x="344793" y="190115"/>
                        <a:pt x="356302" y="178606"/>
                      </a:cubicBezTo>
                      <a:cubicBezTo>
                        <a:pt x="367811" y="167097"/>
                        <a:pt x="371781" y="146063"/>
                        <a:pt x="380115" y="135744"/>
                      </a:cubicBezTo>
                      <a:cubicBezTo>
                        <a:pt x="388449" y="125425"/>
                        <a:pt x="399562" y="121853"/>
                        <a:pt x="406309" y="116694"/>
                      </a:cubicBezTo>
                      <a:cubicBezTo>
                        <a:pt x="413056" y="111534"/>
                        <a:pt x="415040" y="104390"/>
                        <a:pt x="420596" y="104787"/>
                      </a:cubicBezTo>
                      <a:cubicBezTo>
                        <a:pt x="426152" y="105184"/>
                        <a:pt x="432502" y="111534"/>
                        <a:pt x="439646" y="119075"/>
                      </a:cubicBezTo>
                      <a:cubicBezTo>
                        <a:pt x="446790" y="126616"/>
                        <a:pt x="457506" y="140109"/>
                        <a:pt x="463459" y="150031"/>
                      </a:cubicBezTo>
                      <a:cubicBezTo>
                        <a:pt x="469412" y="159953"/>
                        <a:pt x="470206" y="170272"/>
                        <a:pt x="475365" y="178606"/>
                      </a:cubicBezTo>
                      <a:cubicBezTo>
                        <a:pt x="480524" y="186940"/>
                        <a:pt x="481715" y="195671"/>
                        <a:pt x="494415" y="200037"/>
                      </a:cubicBezTo>
                      <a:cubicBezTo>
                        <a:pt x="507115" y="204403"/>
                        <a:pt x="533706" y="204006"/>
                        <a:pt x="551565" y="204800"/>
                      </a:cubicBezTo>
                      <a:cubicBezTo>
                        <a:pt x="569424" y="205594"/>
                        <a:pt x="584109" y="201625"/>
                        <a:pt x="601571" y="204800"/>
                      </a:cubicBezTo>
                      <a:cubicBezTo>
                        <a:pt x="619034" y="207975"/>
                        <a:pt x="640862" y="212737"/>
                        <a:pt x="656340" y="223850"/>
                      </a:cubicBezTo>
                      <a:cubicBezTo>
                        <a:pt x="671818" y="234962"/>
                        <a:pt x="683328" y="263934"/>
                        <a:pt x="694440" y="271475"/>
                      </a:cubicBezTo>
                      <a:cubicBezTo>
                        <a:pt x="705553" y="279016"/>
                        <a:pt x="710315" y="268300"/>
                        <a:pt x="723015" y="269094"/>
                      </a:cubicBezTo>
                      <a:cubicBezTo>
                        <a:pt x="735715" y="269888"/>
                        <a:pt x="756749" y="272268"/>
                        <a:pt x="770640" y="276237"/>
                      </a:cubicBezTo>
                      <a:cubicBezTo>
                        <a:pt x="784531" y="280206"/>
                        <a:pt x="790484" y="292906"/>
                        <a:pt x="806359" y="292906"/>
                      </a:cubicBezTo>
                      <a:cubicBezTo>
                        <a:pt x="822234" y="292906"/>
                        <a:pt x="850015" y="284174"/>
                        <a:pt x="865890" y="276237"/>
                      </a:cubicBezTo>
                      <a:cubicBezTo>
                        <a:pt x="881765" y="268300"/>
                        <a:pt x="888512" y="259965"/>
                        <a:pt x="901609" y="245281"/>
                      </a:cubicBezTo>
                      <a:cubicBezTo>
                        <a:pt x="914706" y="230597"/>
                        <a:pt x="930977" y="204800"/>
                        <a:pt x="944471" y="188131"/>
                      </a:cubicBezTo>
                      <a:cubicBezTo>
                        <a:pt x="957965" y="171462"/>
                        <a:pt x="969474" y="154794"/>
                        <a:pt x="982571" y="145269"/>
                      </a:cubicBezTo>
                      <a:cubicBezTo>
                        <a:pt x="995668" y="135744"/>
                        <a:pt x="1004002" y="139315"/>
                        <a:pt x="1023052" y="130981"/>
                      </a:cubicBezTo>
                      <a:cubicBezTo>
                        <a:pt x="1042102" y="122647"/>
                        <a:pt x="1073852" y="107962"/>
                        <a:pt x="1096871" y="95262"/>
                      </a:cubicBezTo>
                      <a:cubicBezTo>
                        <a:pt x="1119890" y="82562"/>
                        <a:pt x="1143703" y="60337"/>
                        <a:pt x="1161165" y="54781"/>
                      </a:cubicBezTo>
                      <a:cubicBezTo>
                        <a:pt x="1178627" y="49225"/>
                        <a:pt x="1188946" y="60338"/>
                        <a:pt x="1201646" y="61925"/>
                      </a:cubicBezTo>
                      <a:cubicBezTo>
                        <a:pt x="1214346" y="63512"/>
                        <a:pt x="1221093" y="66687"/>
                        <a:pt x="1237365" y="64306"/>
                      </a:cubicBezTo>
                      <a:cubicBezTo>
                        <a:pt x="1253637" y="61925"/>
                        <a:pt x="1279830" y="55574"/>
                        <a:pt x="1299277" y="47637"/>
                      </a:cubicBezTo>
                      <a:cubicBezTo>
                        <a:pt x="1318724" y="39700"/>
                        <a:pt x="1335393" y="24618"/>
                        <a:pt x="1354046" y="16681"/>
                      </a:cubicBezTo>
                      <a:cubicBezTo>
                        <a:pt x="1372699" y="8743"/>
                        <a:pt x="1394130" y="409"/>
                        <a:pt x="1411196" y="12"/>
                      </a:cubicBezTo>
                      <a:cubicBezTo>
                        <a:pt x="1428262" y="-385"/>
                        <a:pt x="1445724" y="8744"/>
                        <a:pt x="1456440" y="14300"/>
                      </a:cubicBezTo>
                      <a:cubicBezTo>
                        <a:pt x="1467156" y="19856"/>
                        <a:pt x="1465568" y="29381"/>
                        <a:pt x="1475490" y="33350"/>
                      </a:cubicBezTo>
                      <a:cubicBezTo>
                        <a:pt x="1485412" y="37319"/>
                        <a:pt x="1502080" y="40493"/>
                        <a:pt x="1515971" y="38112"/>
                      </a:cubicBezTo>
                      <a:cubicBezTo>
                        <a:pt x="1529862" y="35731"/>
                        <a:pt x="1547325" y="22634"/>
                        <a:pt x="1558834" y="19062"/>
                      </a:cubicBezTo>
                      <a:cubicBezTo>
                        <a:pt x="1570343" y="15490"/>
                        <a:pt x="1577685" y="16085"/>
                        <a:pt x="1585027" y="16681"/>
                      </a:cubicBez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8" name="Freeform 17"/>
                <p:cNvSpPr/>
                <p:nvPr/>
              </p:nvSpPr>
              <p:spPr bwMode="auto">
                <a:xfrm>
                  <a:off x="4419600" y="990600"/>
                  <a:ext cx="412412" cy="1451594"/>
                </a:xfrm>
                <a:custGeom>
                  <a:avLst/>
                  <a:gdLst>
                    <a:gd name="connsiteX0" fmla="*/ 0 w 412412"/>
                    <a:gd name="connsiteY0" fmla="*/ 1376363 h 1451594"/>
                    <a:gd name="connsiteX1" fmla="*/ 54769 w 412412"/>
                    <a:gd name="connsiteY1" fmla="*/ 1357313 h 1451594"/>
                    <a:gd name="connsiteX2" fmla="*/ 71438 w 412412"/>
                    <a:gd name="connsiteY2" fmla="*/ 1371600 h 1451594"/>
                    <a:gd name="connsiteX3" fmla="*/ 83344 w 412412"/>
                    <a:gd name="connsiteY3" fmla="*/ 1407319 h 1451594"/>
                    <a:gd name="connsiteX4" fmla="*/ 107156 w 412412"/>
                    <a:gd name="connsiteY4" fmla="*/ 1426369 h 1451594"/>
                    <a:gd name="connsiteX5" fmla="*/ 128588 w 412412"/>
                    <a:gd name="connsiteY5" fmla="*/ 1450181 h 1451594"/>
                    <a:gd name="connsiteX6" fmla="*/ 161925 w 412412"/>
                    <a:gd name="connsiteY6" fmla="*/ 1443038 h 1451594"/>
                    <a:gd name="connsiteX7" fmla="*/ 166688 w 412412"/>
                    <a:gd name="connsiteY7" fmla="*/ 1395413 h 1451594"/>
                    <a:gd name="connsiteX8" fmla="*/ 145256 w 412412"/>
                    <a:gd name="connsiteY8" fmla="*/ 1326356 h 1451594"/>
                    <a:gd name="connsiteX9" fmla="*/ 161925 w 412412"/>
                    <a:gd name="connsiteY9" fmla="*/ 1245394 h 1451594"/>
                    <a:gd name="connsiteX10" fmla="*/ 190500 w 412412"/>
                    <a:gd name="connsiteY10" fmla="*/ 1152525 h 1451594"/>
                    <a:gd name="connsiteX11" fmla="*/ 252413 w 412412"/>
                    <a:gd name="connsiteY11" fmla="*/ 1097756 h 1451594"/>
                    <a:gd name="connsiteX12" fmla="*/ 319088 w 412412"/>
                    <a:gd name="connsiteY12" fmla="*/ 1057275 h 1451594"/>
                    <a:gd name="connsiteX13" fmla="*/ 385763 w 412412"/>
                    <a:gd name="connsiteY13" fmla="*/ 997744 h 1451594"/>
                    <a:gd name="connsiteX14" fmla="*/ 411956 w 412412"/>
                    <a:gd name="connsiteY14" fmla="*/ 957263 h 1451594"/>
                    <a:gd name="connsiteX15" fmla="*/ 366713 w 412412"/>
                    <a:gd name="connsiteY15" fmla="*/ 923925 h 1451594"/>
                    <a:gd name="connsiteX16" fmla="*/ 311944 w 412412"/>
                    <a:gd name="connsiteY16" fmla="*/ 833438 h 1451594"/>
                    <a:gd name="connsiteX17" fmla="*/ 269081 w 412412"/>
                    <a:gd name="connsiteY17" fmla="*/ 788194 h 1451594"/>
                    <a:gd name="connsiteX18" fmla="*/ 235744 w 412412"/>
                    <a:gd name="connsiteY18" fmla="*/ 750094 h 1451594"/>
                    <a:gd name="connsiteX19" fmla="*/ 188119 w 412412"/>
                    <a:gd name="connsiteY19" fmla="*/ 702469 h 1451594"/>
                    <a:gd name="connsiteX20" fmla="*/ 183356 w 412412"/>
                    <a:gd name="connsiteY20" fmla="*/ 635794 h 1451594"/>
                    <a:gd name="connsiteX21" fmla="*/ 202406 w 412412"/>
                    <a:gd name="connsiteY21" fmla="*/ 588169 h 1451594"/>
                    <a:gd name="connsiteX22" fmla="*/ 221456 w 412412"/>
                    <a:gd name="connsiteY22" fmla="*/ 557213 h 1451594"/>
                    <a:gd name="connsiteX23" fmla="*/ 197644 w 412412"/>
                    <a:gd name="connsiteY23" fmla="*/ 495300 h 1451594"/>
                    <a:gd name="connsiteX24" fmla="*/ 169069 w 412412"/>
                    <a:gd name="connsiteY24" fmla="*/ 457200 h 1451594"/>
                    <a:gd name="connsiteX25" fmla="*/ 140494 w 412412"/>
                    <a:gd name="connsiteY25" fmla="*/ 359569 h 1451594"/>
                    <a:gd name="connsiteX26" fmla="*/ 142875 w 412412"/>
                    <a:gd name="connsiteY26" fmla="*/ 261938 h 1451594"/>
                    <a:gd name="connsiteX27" fmla="*/ 147638 w 412412"/>
                    <a:gd name="connsiteY27" fmla="*/ 171450 h 1451594"/>
                    <a:gd name="connsiteX28" fmla="*/ 126206 w 412412"/>
                    <a:gd name="connsiteY28" fmla="*/ 109538 h 1451594"/>
                    <a:gd name="connsiteX29" fmla="*/ 126206 w 412412"/>
                    <a:gd name="connsiteY29" fmla="*/ 66675 h 1451594"/>
                    <a:gd name="connsiteX30" fmla="*/ 133350 w 412412"/>
                    <a:gd name="connsiteY30" fmla="*/ 0 h 14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2412" h="1451594">
                      <a:moveTo>
                        <a:pt x="0" y="1376363"/>
                      </a:moveTo>
                      <a:cubicBezTo>
                        <a:pt x="21431" y="1367235"/>
                        <a:pt x="42863" y="1358107"/>
                        <a:pt x="54769" y="1357313"/>
                      </a:cubicBezTo>
                      <a:cubicBezTo>
                        <a:pt x="66675" y="1356519"/>
                        <a:pt x="66676" y="1363266"/>
                        <a:pt x="71438" y="1371600"/>
                      </a:cubicBezTo>
                      <a:cubicBezTo>
                        <a:pt x="76200" y="1379934"/>
                        <a:pt x="77391" y="1398191"/>
                        <a:pt x="83344" y="1407319"/>
                      </a:cubicBezTo>
                      <a:cubicBezTo>
                        <a:pt x="89297" y="1416447"/>
                        <a:pt x="99615" y="1419225"/>
                        <a:pt x="107156" y="1426369"/>
                      </a:cubicBezTo>
                      <a:cubicBezTo>
                        <a:pt x="114697" y="1433513"/>
                        <a:pt x="119460" y="1447403"/>
                        <a:pt x="128588" y="1450181"/>
                      </a:cubicBezTo>
                      <a:cubicBezTo>
                        <a:pt x="137716" y="1452959"/>
                        <a:pt x="155575" y="1452166"/>
                        <a:pt x="161925" y="1443038"/>
                      </a:cubicBezTo>
                      <a:cubicBezTo>
                        <a:pt x="168275" y="1433910"/>
                        <a:pt x="169466" y="1414860"/>
                        <a:pt x="166688" y="1395413"/>
                      </a:cubicBezTo>
                      <a:cubicBezTo>
                        <a:pt x="163910" y="1375966"/>
                        <a:pt x="146050" y="1351359"/>
                        <a:pt x="145256" y="1326356"/>
                      </a:cubicBezTo>
                      <a:cubicBezTo>
                        <a:pt x="144462" y="1301353"/>
                        <a:pt x="154384" y="1274366"/>
                        <a:pt x="161925" y="1245394"/>
                      </a:cubicBezTo>
                      <a:cubicBezTo>
                        <a:pt x="169466" y="1216422"/>
                        <a:pt x="175419" y="1177131"/>
                        <a:pt x="190500" y="1152525"/>
                      </a:cubicBezTo>
                      <a:cubicBezTo>
                        <a:pt x="205581" y="1127919"/>
                        <a:pt x="230982" y="1113631"/>
                        <a:pt x="252413" y="1097756"/>
                      </a:cubicBezTo>
                      <a:cubicBezTo>
                        <a:pt x="273844" y="1081881"/>
                        <a:pt x="296863" y="1073944"/>
                        <a:pt x="319088" y="1057275"/>
                      </a:cubicBezTo>
                      <a:cubicBezTo>
                        <a:pt x="341313" y="1040606"/>
                        <a:pt x="370285" y="1014413"/>
                        <a:pt x="385763" y="997744"/>
                      </a:cubicBezTo>
                      <a:cubicBezTo>
                        <a:pt x="401241" y="981075"/>
                        <a:pt x="415131" y="969566"/>
                        <a:pt x="411956" y="957263"/>
                      </a:cubicBezTo>
                      <a:cubicBezTo>
                        <a:pt x="408781" y="944960"/>
                        <a:pt x="383382" y="944562"/>
                        <a:pt x="366713" y="923925"/>
                      </a:cubicBezTo>
                      <a:cubicBezTo>
                        <a:pt x="350044" y="903288"/>
                        <a:pt x="328216" y="856060"/>
                        <a:pt x="311944" y="833438"/>
                      </a:cubicBezTo>
                      <a:cubicBezTo>
                        <a:pt x="295672" y="810816"/>
                        <a:pt x="281781" y="802085"/>
                        <a:pt x="269081" y="788194"/>
                      </a:cubicBezTo>
                      <a:cubicBezTo>
                        <a:pt x="256381" y="774303"/>
                        <a:pt x="249238" y="764381"/>
                        <a:pt x="235744" y="750094"/>
                      </a:cubicBezTo>
                      <a:cubicBezTo>
                        <a:pt x="222250" y="735807"/>
                        <a:pt x="196850" y="721519"/>
                        <a:pt x="188119" y="702469"/>
                      </a:cubicBezTo>
                      <a:cubicBezTo>
                        <a:pt x="179388" y="683419"/>
                        <a:pt x="180975" y="654844"/>
                        <a:pt x="183356" y="635794"/>
                      </a:cubicBezTo>
                      <a:cubicBezTo>
                        <a:pt x="185737" y="616744"/>
                        <a:pt x="196056" y="601266"/>
                        <a:pt x="202406" y="588169"/>
                      </a:cubicBezTo>
                      <a:cubicBezTo>
                        <a:pt x="208756" y="575072"/>
                        <a:pt x="222250" y="572691"/>
                        <a:pt x="221456" y="557213"/>
                      </a:cubicBezTo>
                      <a:cubicBezTo>
                        <a:pt x="220662" y="541735"/>
                        <a:pt x="206375" y="511969"/>
                        <a:pt x="197644" y="495300"/>
                      </a:cubicBezTo>
                      <a:cubicBezTo>
                        <a:pt x="188913" y="478631"/>
                        <a:pt x="178594" y="479822"/>
                        <a:pt x="169069" y="457200"/>
                      </a:cubicBezTo>
                      <a:cubicBezTo>
                        <a:pt x="159544" y="434578"/>
                        <a:pt x="144860" y="392113"/>
                        <a:pt x="140494" y="359569"/>
                      </a:cubicBezTo>
                      <a:cubicBezTo>
                        <a:pt x="136128" y="327025"/>
                        <a:pt x="141684" y="293291"/>
                        <a:pt x="142875" y="261938"/>
                      </a:cubicBezTo>
                      <a:cubicBezTo>
                        <a:pt x="144066" y="230585"/>
                        <a:pt x="150416" y="196850"/>
                        <a:pt x="147638" y="171450"/>
                      </a:cubicBezTo>
                      <a:cubicBezTo>
                        <a:pt x="144860" y="146050"/>
                        <a:pt x="129778" y="127000"/>
                        <a:pt x="126206" y="109538"/>
                      </a:cubicBezTo>
                      <a:cubicBezTo>
                        <a:pt x="122634" y="92076"/>
                        <a:pt x="125015" y="84931"/>
                        <a:pt x="126206" y="66675"/>
                      </a:cubicBezTo>
                      <a:cubicBezTo>
                        <a:pt x="127397" y="48419"/>
                        <a:pt x="133350" y="0"/>
                        <a:pt x="133350" y="0"/>
                      </a:cubicBezTo>
                    </a:path>
                  </a:pathLst>
                </a:cu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pSp>
          <p:sp>
            <p:nvSpPr>
              <p:cNvPr id="6" name="Freeform 5"/>
              <p:cNvSpPr>
                <a:spLocks noChangeAspect="1"/>
              </p:cNvSpPr>
              <p:nvPr/>
            </p:nvSpPr>
            <p:spPr bwMode="auto">
              <a:xfrm>
                <a:off x="6619788" y="5721598"/>
                <a:ext cx="67848" cy="38965"/>
              </a:xfrm>
              <a:custGeom>
                <a:avLst/>
                <a:gdLst>
                  <a:gd name="connsiteX0" fmla="*/ 87 w 58998"/>
                  <a:gd name="connsiteY0" fmla="*/ 24358 h 33883"/>
                  <a:gd name="connsiteX1" fmla="*/ 9612 w 58998"/>
                  <a:gd name="connsiteY1" fmla="*/ 12452 h 33883"/>
                  <a:gd name="connsiteX2" fmla="*/ 21518 w 58998"/>
                  <a:gd name="connsiteY2" fmla="*/ 546 h 33883"/>
                  <a:gd name="connsiteX3" fmla="*/ 57237 w 58998"/>
                  <a:gd name="connsiteY3" fmla="*/ 2927 h 33883"/>
                  <a:gd name="connsiteX4" fmla="*/ 54856 w 58998"/>
                  <a:gd name="connsiteY4" fmla="*/ 17215 h 33883"/>
                  <a:gd name="connsiteX5" fmla="*/ 47712 w 58998"/>
                  <a:gd name="connsiteY5" fmla="*/ 24358 h 33883"/>
                  <a:gd name="connsiteX6" fmla="*/ 33425 w 58998"/>
                  <a:gd name="connsiteY6" fmla="*/ 33883 h 33883"/>
                  <a:gd name="connsiteX7" fmla="*/ 4850 w 58998"/>
                  <a:gd name="connsiteY7" fmla="*/ 24358 h 33883"/>
                  <a:gd name="connsiteX8" fmla="*/ 87 w 58998"/>
                  <a:gd name="connsiteY8" fmla="*/ 24358 h 3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98" h="33883">
                    <a:moveTo>
                      <a:pt x="87" y="24358"/>
                    </a:moveTo>
                    <a:cubicBezTo>
                      <a:pt x="881" y="22374"/>
                      <a:pt x="6018" y="16046"/>
                      <a:pt x="9612" y="12452"/>
                    </a:cubicBezTo>
                    <a:cubicBezTo>
                      <a:pt x="25485" y="-3420"/>
                      <a:pt x="8821" y="19594"/>
                      <a:pt x="21518" y="546"/>
                    </a:cubicBezTo>
                    <a:cubicBezTo>
                      <a:pt x="33424" y="1340"/>
                      <a:pt x="46564" y="-2409"/>
                      <a:pt x="57237" y="2927"/>
                    </a:cubicBezTo>
                    <a:cubicBezTo>
                      <a:pt x="61556" y="5086"/>
                      <a:pt x="56817" y="12803"/>
                      <a:pt x="54856" y="17215"/>
                    </a:cubicBezTo>
                    <a:cubicBezTo>
                      <a:pt x="53488" y="20292"/>
                      <a:pt x="50370" y="22291"/>
                      <a:pt x="47712" y="24358"/>
                    </a:cubicBezTo>
                    <a:cubicBezTo>
                      <a:pt x="43194" y="27872"/>
                      <a:pt x="33425" y="33883"/>
                      <a:pt x="33425" y="33883"/>
                    </a:cubicBezTo>
                    <a:cubicBezTo>
                      <a:pt x="3299" y="30871"/>
                      <a:pt x="15280" y="38264"/>
                      <a:pt x="4850" y="24358"/>
                    </a:cubicBezTo>
                    <a:cubicBezTo>
                      <a:pt x="4176" y="23460"/>
                      <a:pt x="-707" y="26342"/>
                      <a:pt x="87" y="24358"/>
                    </a:cubicBezTo>
                    <a:close/>
                  </a:path>
                </a:pathLst>
              </a:cu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pSp>
        <p:sp>
          <p:nvSpPr>
            <p:cNvPr id="31" name="TextBox 30"/>
            <p:cNvSpPr txBox="1"/>
            <p:nvPr/>
          </p:nvSpPr>
          <p:spPr>
            <a:xfrm>
              <a:off x="3752341" y="5591175"/>
              <a:ext cx="979755" cy="646331"/>
            </a:xfrm>
            <a:prstGeom prst="rect">
              <a:avLst/>
            </a:prstGeom>
            <a:noFill/>
          </p:spPr>
          <p:txBody>
            <a:bodyPr wrap="none" rtlCol="0">
              <a:spAutoFit/>
            </a:bodyPr>
            <a:lstStyle/>
            <a:p>
              <a:pPr algn="ctr"/>
              <a:r>
                <a:rPr lang="en-US" sz="1800" dirty="0" smtClean="0"/>
                <a:t>Bennett</a:t>
              </a:r>
            </a:p>
            <a:p>
              <a:pPr algn="ctr"/>
              <a:r>
                <a:rPr lang="en-US" sz="1800" dirty="0" smtClean="0"/>
                <a:t>Dam</a:t>
              </a:r>
            </a:p>
          </p:txBody>
        </p:sp>
        <p:sp>
          <p:nvSpPr>
            <p:cNvPr id="32" name="Oval 31"/>
            <p:cNvSpPr/>
            <p:nvPr/>
          </p:nvSpPr>
          <p:spPr bwMode="auto">
            <a:xfrm>
              <a:off x="4201182" y="5562600"/>
              <a:ext cx="75543" cy="762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5381625" y="5943600"/>
              <a:ext cx="864339" cy="646331"/>
            </a:xfrm>
            <a:prstGeom prst="rect">
              <a:avLst/>
            </a:prstGeom>
            <a:noFill/>
          </p:spPr>
          <p:txBody>
            <a:bodyPr wrap="none" rtlCol="0">
              <a:spAutoFit/>
            </a:bodyPr>
            <a:lstStyle/>
            <a:p>
              <a:pPr algn="ctr"/>
              <a:r>
                <a:rPr lang="en-US" sz="1800" dirty="0" smtClean="0"/>
                <a:t>Detroit</a:t>
              </a:r>
            </a:p>
            <a:p>
              <a:pPr algn="ctr"/>
              <a:r>
                <a:rPr lang="en-US" sz="1800" dirty="0" smtClean="0"/>
                <a:t>Dam</a:t>
              </a:r>
            </a:p>
          </p:txBody>
        </p:sp>
        <p:sp>
          <p:nvSpPr>
            <p:cNvPr id="34" name="Oval 33"/>
            <p:cNvSpPr/>
            <p:nvPr/>
          </p:nvSpPr>
          <p:spPr bwMode="auto">
            <a:xfrm>
              <a:off x="6162675" y="5915025"/>
              <a:ext cx="75543" cy="762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pSp>
      <p:sp>
        <p:nvSpPr>
          <p:cNvPr id="58" name="Oval 57"/>
          <p:cNvSpPr/>
          <p:nvPr/>
        </p:nvSpPr>
        <p:spPr bwMode="auto">
          <a:xfrm>
            <a:off x="4201182" y="2286000"/>
            <a:ext cx="75543" cy="762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60" name="TextBox 59"/>
          <p:cNvSpPr txBox="1"/>
          <p:nvPr/>
        </p:nvSpPr>
        <p:spPr>
          <a:xfrm>
            <a:off x="4257675" y="2145268"/>
            <a:ext cx="2364750" cy="369332"/>
          </a:xfrm>
          <a:prstGeom prst="rect">
            <a:avLst/>
          </a:prstGeom>
          <a:noFill/>
        </p:spPr>
        <p:txBody>
          <a:bodyPr wrap="none" rtlCol="0">
            <a:spAutoFit/>
          </a:bodyPr>
          <a:lstStyle/>
          <a:p>
            <a:r>
              <a:rPr lang="en-US" sz="1800" dirty="0" smtClean="0"/>
              <a:t>Willamette Falls Dam</a:t>
            </a:r>
            <a:endParaRPr lang="en-US" sz="1800" dirty="0"/>
          </a:p>
        </p:txBody>
      </p:sp>
      <p:cxnSp>
        <p:nvCxnSpPr>
          <p:cNvPr id="5" name="Straight Arrow Connector 4"/>
          <p:cNvCxnSpPr/>
          <p:nvPr/>
        </p:nvCxnSpPr>
        <p:spPr bwMode="auto">
          <a:xfrm flipH="1">
            <a:off x="5768999" y="5516871"/>
            <a:ext cx="327001" cy="371475"/>
          </a:xfrm>
          <a:prstGeom prst="straightConnector1">
            <a:avLst/>
          </a:prstGeom>
          <a:solidFill>
            <a:schemeClr val="accent1"/>
          </a:solidFill>
          <a:ln w="50800" cap="flat" cmpd="sng" algn="ctr">
            <a:solidFill>
              <a:srgbClr val="FF0000"/>
            </a:solidFill>
            <a:prstDash val="solid"/>
            <a:round/>
            <a:headEnd type="none" w="med" len="med"/>
            <a:tailEnd type="stealth" w="lg" len="lg"/>
          </a:ln>
          <a:effectLst/>
        </p:spPr>
      </p:cxnSp>
      <p:cxnSp>
        <p:nvCxnSpPr>
          <p:cNvPr id="67" name="Straight Arrow Connector 66"/>
          <p:cNvCxnSpPr/>
          <p:nvPr/>
        </p:nvCxnSpPr>
        <p:spPr bwMode="auto">
          <a:xfrm flipH="1">
            <a:off x="3810000" y="5105400"/>
            <a:ext cx="200025" cy="411471"/>
          </a:xfrm>
          <a:prstGeom prst="straightConnector1">
            <a:avLst/>
          </a:prstGeom>
          <a:solidFill>
            <a:schemeClr val="accent1"/>
          </a:solidFill>
          <a:ln w="38100" cap="flat" cmpd="sng" algn="ctr">
            <a:solidFill>
              <a:srgbClr val="FF0000"/>
            </a:solidFill>
            <a:prstDash val="solid"/>
            <a:round/>
            <a:headEnd type="none" w="med" len="med"/>
            <a:tailEnd type="stealth" w="lg" len="lg"/>
          </a:ln>
          <a:effectLst/>
        </p:spPr>
      </p:cxnSp>
      <p:cxnSp>
        <p:nvCxnSpPr>
          <p:cNvPr id="68" name="Straight Arrow Connector 67"/>
          <p:cNvCxnSpPr/>
          <p:nvPr/>
        </p:nvCxnSpPr>
        <p:spPr bwMode="auto">
          <a:xfrm flipH="1">
            <a:off x="4343400" y="1645929"/>
            <a:ext cx="247658" cy="487671"/>
          </a:xfrm>
          <a:prstGeom prst="straightConnector1">
            <a:avLst/>
          </a:prstGeom>
          <a:solidFill>
            <a:schemeClr val="accent1"/>
          </a:solidFill>
          <a:ln w="38100" cap="flat" cmpd="sng" algn="ctr">
            <a:solidFill>
              <a:srgbClr val="FF0000"/>
            </a:solidFill>
            <a:prstDash val="solid"/>
            <a:round/>
            <a:headEnd type="none" w="med" len="med"/>
            <a:tailEnd type="stealth" w="lg" len="lg"/>
          </a:ln>
          <a:effectLst/>
        </p:spPr>
      </p:cxnSp>
      <p:sp>
        <p:nvSpPr>
          <p:cNvPr id="2" name="TextBox 1"/>
          <p:cNvSpPr txBox="1"/>
          <p:nvPr/>
        </p:nvSpPr>
        <p:spPr>
          <a:xfrm>
            <a:off x="6037760" y="5162550"/>
            <a:ext cx="2706190" cy="400110"/>
          </a:xfrm>
          <a:prstGeom prst="rect">
            <a:avLst/>
          </a:prstGeom>
          <a:noFill/>
        </p:spPr>
        <p:txBody>
          <a:bodyPr wrap="none" rtlCol="0">
            <a:spAutoFit/>
          </a:bodyPr>
          <a:lstStyle/>
          <a:p>
            <a:r>
              <a:rPr lang="en-US" sz="2000" b="1" dirty="0" smtClean="0">
                <a:solidFill>
                  <a:srgbClr val="FF0000"/>
                </a:solidFill>
              </a:rPr>
              <a:t>#1: Passage survival</a:t>
            </a:r>
            <a:endParaRPr lang="en-US" sz="2000" b="1" dirty="0">
              <a:solidFill>
                <a:srgbClr val="FF0000"/>
              </a:solidFill>
            </a:endParaRPr>
          </a:p>
        </p:txBody>
      </p:sp>
      <p:sp>
        <p:nvSpPr>
          <p:cNvPr id="35" name="TextBox 34"/>
          <p:cNvSpPr txBox="1"/>
          <p:nvPr/>
        </p:nvSpPr>
        <p:spPr>
          <a:xfrm>
            <a:off x="3933994" y="4781550"/>
            <a:ext cx="2247731" cy="338554"/>
          </a:xfrm>
          <a:prstGeom prst="rect">
            <a:avLst/>
          </a:prstGeom>
          <a:noFill/>
        </p:spPr>
        <p:txBody>
          <a:bodyPr wrap="none" rtlCol="0">
            <a:spAutoFit/>
          </a:bodyPr>
          <a:lstStyle/>
          <a:p>
            <a:r>
              <a:rPr lang="en-US" sz="1600" b="1" dirty="0" smtClean="0">
                <a:solidFill>
                  <a:srgbClr val="FF0000"/>
                </a:solidFill>
              </a:rPr>
              <a:t>#2: Route of passage</a:t>
            </a:r>
            <a:endParaRPr lang="en-US" sz="1600" b="1" dirty="0">
              <a:solidFill>
                <a:srgbClr val="FF0000"/>
              </a:solidFill>
            </a:endParaRPr>
          </a:p>
        </p:txBody>
      </p:sp>
      <p:sp>
        <p:nvSpPr>
          <p:cNvPr id="36" name="TextBox 35"/>
          <p:cNvSpPr txBox="1"/>
          <p:nvPr/>
        </p:nvSpPr>
        <p:spPr>
          <a:xfrm>
            <a:off x="4498246" y="1337846"/>
            <a:ext cx="3502754" cy="338554"/>
          </a:xfrm>
          <a:prstGeom prst="rect">
            <a:avLst/>
          </a:prstGeom>
          <a:noFill/>
        </p:spPr>
        <p:txBody>
          <a:bodyPr wrap="none" rtlCol="0">
            <a:spAutoFit/>
          </a:bodyPr>
          <a:lstStyle/>
          <a:p>
            <a:r>
              <a:rPr lang="en-US" sz="1600" b="1" dirty="0" smtClean="0">
                <a:solidFill>
                  <a:srgbClr val="FF0000"/>
                </a:solidFill>
              </a:rPr>
              <a:t>#3: Passage and PIT-tag detection</a:t>
            </a:r>
            <a:endParaRPr lang="en-US" sz="1600" b="1" dirty="0">
              <a:solidFill>
                <a:srgbClr val="FF0000"/>
              </a:solidFill>
            </a:endParaRPr>
          </a:p>
        </p:txBody>
      </p:sp>
      <p:grpSp>
        <p:nvGrpSpPr>
          <p:cNvPr id="38" name="Group 37"/>
          <p:cNvGrpSpPr/>
          <p:nvPr/>
        </p:nvGrpSpPr>
        <p:grpSpPr>
          <a:xfrm>
            <a:off x="-9525" y="-1"/>
            <a:ext cx="9162288" cy="458114"/>
            <a:chOff x="-9525" y="-1"/>
            <a:chExt cx="9162288" cy="458114"/>
          </a:xfrm>
        </p:grpSpPr>
        <p:sp>
          <p:nvSpPr>
            <p:cNvPr id="39" name="Rectangle 38"/>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40" name="TextBox 39"/>
            <p:cNvSpPr txBox="1"/>
            <p:nvPr/>
          </p:nvSpPr>
          <p:spPr>
            <a:xfrm>
              <a:off x="16630" y="30718"/>
              <a:ext cx="2808782" cy="400110"/>
            </a:xfrm>
            <a:prstGeom prst="rect">
              <a:avLst/>
            </a:prstGeom>
            <a:solidFill>
              <a:srgbClr val="FFC000"/>
            </a:solidFill>
          </p:spPr>
          <p:txBody>
            <a:bodyPr wrap="none" rtlCol="0">
              <a:spAutoFit/>
            </a:bodyPr>
            <a:lstStyle/>
            <a:p>
              <a:r>
                <a:rPr lang="en-US" sz="2000" b="1" dirty="0" smtClean="0"/>
                <a:t>Background/Methods</a:t>
              </a:r>
              <a:endParaRPr lang="en-US" sz="2000" b="1" dirty="0"/>
            </a:p>
          </p:txBody>
        </p:sp>
        <p:sp>
          <p:nvSpPr>
            <p:cNvPr id="41" name="TextBox 40"/>
            <p:cNvSpPr txBox="1"/>
            <p:nvPr/>
          </p:nvSpPr>
          <p:spPr>
            <a:xfrm>
              <a:off x="4010025" y="38100"/>
              <a:ext cx="1111202" cy="400110"/>
            </a:xfrm>
            <a:prstGeom prst="rect">
              <a:avLst/>
            </a:prstGeom>
            <a:noFill/>
          </p:spPr>
          <p:txBody>
            <a:bodyPr wrap="none" rtlCol="0">
              <a:spAutoFit/>
            </a:bodyPr>
            <a:lstStyle/>
            <a:p>
              <a:r>
                <a:rPr lang="en-US" sz="2000" b="1" dirty="0" smtClean="0">
                  <a:solidFill>
                    <a:schemeClr val="bg1">
                      <a:lumMod val="75000"/>
                    </a:schemeClr>
                  </a:solidFill>
                </a:rPr>
                <a:t>Results</a:t>
              </a:r>
              <a:endParaRPr lang="en-US" sz="2000" b="1" dirty="0">
                <a:solidFill>
                  <a:schemeClr val="bg1">
                    <a:lumMod val="75000"/>
                  </a:schemeClr>
                </a:solidFill>
              </a:endParaRPr>
            </a:p>
          </p:txBody>
        </p:sp>
        <p:sp>
          <p:nvSpPr>
            <p:cNvPr id="42" name="TextBox 41"/>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
        <p:nvSpPr>
          <p:cNvPr id="43" name="TextBox 42"/>
          <p:cNvSpPr txBox="1"/>
          <p:nvPr/>
        </p:nvSpPr>
        <p:spPr>
          <a:xfrm>
            <a:off x="4562475" y="5076825"/>
            <a:ext cx="748923" cy="646331"/>
          </a:xfrm>
          <a:prstGeom prst="rect">
            <a:avLst/>
          </a:prstGeom>
          <a:noFill/>
        </p:spPr>
        <p:txBody>
          <a:bodyPr wrap="none" rtlCol="0">
            <a:spAutoFit/>
          </a:bodyPr>
          <a:lstStyle/>
          <a:p>
            <a:pPr algn="ctr"/>
            <a:r>
              <a:rPr lang="en-US" sz="1800" dirty="0" err="1" smtClean="0"/>
              <a:t>Minto</a:t>
            </a:r>
            <a:endParaRPr lang="en-US" sz="1800" dirty="0"/>
          </a:p>
          <a:p>
            <a:pPr algn="ctr"/>
            <a:r>
              <a:rPr lang="en-US" sz="1800" dirty="0" smtClean="0"/>
              <a:t>Dam</a:t>
            </a:r>
          </a:p>
        </p:txBody>
      </p:sp>
      <p:sp>
        <p:nvSpPr>
          <p:cNvPr id="44" name="Oval 43"/>
          <p:cNvSpPr/>
          <p:nvPr/>
        </p:nvSpPr>
        <p:spPr bwMode="auto">
          <a:xfrm>
            <a:off x="5144157" y="5667375"/>
            <a:ext cx="75543" cy="762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733316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38100" y="457200"/>
            <a:ext cx="9067800"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Objective 1: Passage Survival at Detroit Dam</a:t>
            </a:r>
            <a:endParaRPr lang="en-US" altLang="en-US" sz="2000" dirty="0" smtClean="0"/>
          </a:p>
        </p:txBody>
      </p:sp>
      <p:sp>
        <p:nvSpPr>
          <p:cNvPr id="2" name="TextBox 1"/>
          <p:cNvSpPr txBox="1"/>
          <p:nvPr/>
        </p:nvSpPr>
        <p:spPr>
          <a:xfrm>
            <a:off x="0" y="1066800"/>
            <a:ext cx="5750485" cy="5386090"/>
          </a:xfrm>
          <a:prstGeom prst="rect">
            <a:avLst/>
          </a:prstGeom>
          <a:noFill/>
        </p:spPr>
        <p:txBody>
          <a:bodyPr wrap="none" rtlCol="0">
            <a:spAutoFit/>
          </a:bodyPr>
          <a:lstStyle/>
          <a:p>
            <a:pPr marL="571500" indent="-320040">
              <a:buFont typeface="Wingdings" panose="05000000000000000000" pitchFamily="2" charset="2"/>
              <a:buChar char="Ø"/>
            </a:pPr>
            <a:r>
              <a:rPr lang="en-US" sz="2400" dirty="0" smtClean="0"/>
              <a:t>Fish Benefit Workbook</a:t>
            </a:r>
          </a:p>
          <a:p>
            <a:pPr marL="1028700" lvl="1" indent="-320040">
              <a:buFont typeface="Wingdings" panose="05000000000000000000" pitchFamily="2" charset="2"/>
              <a:buChar char="Ø"/>
            </a:pPr>
            <a:r>
              <a:rPr lang="en-US" sz="2000" dirty="0" smtClean="0"/>
              <a:t>19 – 65%</a:t>
            </a:r>
          </a:p>
          <a:p>
            <a:pPr marL="1028700" lvl="1" indent="-320040">
              <a:buFont typeface="Wingdings" panose="05000000000000000000" pitchFamily="2" charset="2"/>
              <a:buChar char="Ø"/>
            </a:pPr>
            <a:r>
              <a:rPr lang="en-US" sz="2000" dirty="0" smtClean="0"/>
              <a:t>Varies by </a:t>
            </a:r>
            <a:r>
              <a:rPr lang="en-US" sz="2000" dirty="0" err="1" smtClean="0"/>
              <a:t>lifestage</a:t>
            </a:r>
            <a:r>
              <a:rPr lang="en-US" sz="2000" dirty="0" smtClean="0"/>
              <a:t>, operational scenario</a:t>
            </a:r>
          </a:p>
          <a:p>
            <a:pPr marL="1028700" lvl="1" indent="-320040">
              <a:buFont typeface="Wingdings" panose="05000000000000000000" pitchFamily="2" charset="2"/>
              <a:buChar char="Ø"/>
            </a:pPr>
            <a:r>
              <a:rPr lang="en-US" sz="2000" dirty="0" err="1" smtClean="0"/>
              <a:t>Chitaro</a:t>
            </a:r>
            <a:r>
              <a:rPr lang="en-US" sz="2000" dirty="0" smtClean="0"/>
              <a:t> </a:t>
            </a:r>
            <a:r>
              <a:rPr lang="en-US" sz="2000" i="1" dirty="0" smtClean="0"/>
              <a:t>et al., </a:t>
            </a:r>
            <a:r>
              <a:rPr lang="en-US" sz="2000" dirty="0" smtClean="0"/>
              <a:t>2013</a:t>
            </a:r>
          </a:p>
          <a:p>
            <a:pPr marL="1028700" lvl="1" indent="-320040">
              <a:buFont typeface="Wingdings" panose="05000000000000000000" pitchFamily="2" charset="2"/>
              <a:buChar char="Ø"/>
            </a:pPr>
            <a:endParaRPr lang="en-US" sz="2400" dirty="0"/>
          </a:p>
          <a:p>
            <a:pPr marL="571500" indent="-320040">
              <a:buFont typeface="Wingdings" panose="05000000000000000000" pitchFamily="2" charset="2"/>
              <a:buChar char="Ø"/>
            </a:pPr>
            <a:r>
              <a:rPr lang="en-US" sz="2400" dirty="0" smtClean="0"/>
              <a:t>Balloon Tag Study</a:t>
            </a:r>
          </a:p>
          <a:p>
            <a:pPr marL="1028700" lvl="1" indent="-320040">
              <a:buFont typeface="Wingdings" panose="05000000000000000000" pitchFamily="2" charset="2"/>
              <a:buChar char="Ø"/>
            </a:pPr>
            <a:r>
              <a:rPr lang="en-US" sz="2000" dirty="0" smtClean="0"/>
              <a:t>54% - turbines</a:t>
            </a:r>
          </a:p>
          <a:p>
            <a:pPr marL="1028700" lvl="1" indent="-320040">
              <a:buFont typeface="Wingdings" panose="05000000000000000000" pitchFamily="2" charset="2"/>
              <a:buChar char="Ø"/>
            </a:pPr>
            <a:r>
              <a:rPr lang="en-US" sz="2000" dirty="0" smtClean="0"/>
              <a:t>84% - spillway</a:t>
            </a:r>
          </a:p>
          <a:p>
            <a:pPr marL="1028700" lvl="1" indent="-320040">
              <a:buFont typeface="Wingdings" panose="05000000000000000000" pitchFamily="2" charset="2"/>
              <a:buChar char="Ø"/>
            </a:pPr>
            <a:r>
              <a:rPr lang="en-US" sz="2000" dirty="0" smtClean="0"/>
              <a:t>94% - RO</a:t>
            </a:r>
          </a:p>
          <a:p>
            <a:pPr marL="1028700" lvl="1" indent="-320040">
              <a:buFont typeface="Wingdings" panose="05000000000000000000" pitchFamily="2" charset="2"/>
              <a:buChar char="Ø"/>
            </a:pPr>
            <a:r>
              <a:rPr lang="en-US" sz="2000" dirty="0" err="1" smtClean="0"/>
              <a:t>Normandeau</a:t>
            </a:r>
            <a:r>
              <a:rPr lang="en-US" sz="2000" dirty="0" smtClean="0"/>
              <a:t> and Associates, 2010</a:t>
            </a:r>
          </a:p>
          <a:p>
            <a:pPr marL="708660" lvl="1"/>
            <a:endParaRPr lang="en-US" sz="2400" dirty="0" smtClean="0"/>
          </a:p>
          <a:p>
            <a:pPr marL="571500" indent="-320040">
              <a:buFont typeface="Wingdings" panose="05000000000000000000" pitchFamily="2" charset="2"/>
              <a:buChar char="Ø"/>
            </a:pPr>
            <a:r>
              <a:rPr lang="en-US" sz="2400" dirty="0" smtClean="0"/>
              <a:t>PIT-tag Study</a:t>
            </a:r>
          </a:p>
          <a:p>
            <a:pPr marL="1028700" lvl="1" indent="-320040">
              <a:buFont typeface="Wingdings" panose="05000000000000000000" pitchFamily="2" charset="2"/>
              <a:buChar char="Ø"/>
            </a:pPr>
            <a:r>
              <a:rPr lang="en-US" sz="2000" dirty="0" smtClean="0"/>
              <a:t>≈ 86%</a:t>
            </a:r>
          </a:p>
          <a:p>
            <a:pPr marL="1028700" lvl="1" indent="-320040">
              <a:buFont typeface="Wingdings" panose="05000000000000000000" pitchFamily="2" charset="2"/>
              <a:buChar char="Ø"/>
            </a:pPr>
            <a:r>
              <a:rPr lang="en-US" sz="2000" dirty="0" smtClean="0"/>
              <a:t>High passage during period of spill</a:t>
            </a:r>
          </a:p>
          <a:p>
            <a:pPr marL="1028700" lvl="1" indent="-320040">
              <a:buFont typeface="Wingdings" panose="05000000000000000000" pitchFamily="2" charset="2"/>
              <a:buChar char="Ø"/>
            </a:pPr>
            <a:r>
              <a:rPr lang="en-US" sz="2000" dirty="0" smtClean="0"/>
              <a:t>Friesen and Johnson, 2013</a:t>
            </a:r>
          </a:p>
          <a:p>
            <a:pPr marL="708660" lvl="1"/>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91200" y="4419600"/>
            <a:ext cx="3048000" cy="2286000"/>
          </a:xfrm>
          <a:prstGeom prst="rect">
            <a:avLst/>
          </a:prstGeom>
          <a:ln w="12700">
            <a:solidFill>
              <a:schemeClr val="tx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72200" y="1219200"/>
            <a:ext cx="2286000" cy="3048000"/>
          </a:xfrm>
          <a:prstGeom prst="rect">
            <a:avLst/>
          </a:prstGeom>
          <a:ln w="12700">
            <a:solidFill>
              <a:schemeClr val="tx1"/>
            </a:solidFill>
          </a:ln>
        </p:spPr>
      </p:pic>
      <p:grpSp>
        <p:nvGrpSpPr>
          <p:cNvPr id="13" name="Group 12"/>
          <p:cNvGrpSpPr/>
          <p:nvPr/>
        </p:nvGrpSpPr>
        <p:grpSpPr>
          <a:xfrm>
            <a:off x="-9525" y="-1"/>
            <a:ext cx="9162288" cy="458114"/>
            <a:chOff x="-9525" y="-1"/>
            <a:chExt cx="9162288" cy="458114"/>
          </a:xfrm>
        </p:grpSpPr>
        <p:sp>
          <p:nvSpPr>
            <p:cNvPr id="18" name="Rectangle 17"/>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19" name="TextBox 18"/>
            <p:cNvSpPr txBox="1"/>
            <p:nvPr/>
          </p:nvSpPr>
          <p:spPr>
            <a:xfrm>
              <a:off x="16630" y="30718"/>
              <a:ext cx="2808782" cy="400110"/>
            </a:xfrm>
            <a:prstGeom prst="rect">
              <a:avLst/>
            </a:prstGeom>
            <a:solidFill>
              <a:srgbClr val="FFC000"/>
            </a:solidFill>
          </p:spPr>
          <p:txBody>
            <a:bodyPr wrap="none" rtlCol="0">
              <a:spAutoFit/>
            </a:bodyPr>
            <a:lstStyle/>
            <a:p>
              <a:r>
                <a:rPr lang="en-US" sz="2000" b="1" dirty="0" smtClean="0"/>
                <a:t>Background/Methods</a:t>
              </a:r>
              <a:endParaRPr lang="en-US" sz="2000" b="1" dirty="0"/>
            </a:p>
          </p:txBody>
        </p:sp>
        <p:sp>
          <p:nvSpPr>
            <p:cNvPr id="20" name="TextBox 19"/>
            <p:cNvSpPr txBox="1"/>
            <p:nvPr/>
          </p:nvSpPr>
          <p:spPr>
            <a:xfrm>
              <a:off x="4010025" y="38100"/>
              <a:ext cx="1111202" cy="400110"/>
            </a:xfrm>
            <a:prstGeom prst="rect">
              <a:avLst/>
            </a:prstGeom>
            <a:noFill/>
          </p:spPr>
          <p:txBody>
            <a:bodyPr wrap="none" rtlCol="0">
              <a:spAutoFit/>
            </a:bodyPr>
            <a:lstStyle/>
            <a:p>
              <a:r>
                <a:rPr lang="en-US" sz="2000" b="1" dirty="0" smtClean="0">
                  <a:solidFill>
                    <a:schemeClr val="bg1">
                      <a:lumMod val="75000"/>
                    </a:schemeClr>
                  </a:solidFill>
                </a:rPr>
                <a:t>Results</a:t>
              </a:r>
              <a:endParaRPr lang="en-US" sz="2000" b="1" dirty="0">
                <a:solidFill>
                  <a:schemeClr val="bg1">
                    <a:lumMod val="75000"/>
                  </a:schemeClr>
                </a:solidFill>
              </a:endParaRPr>
            </a:p>
          </p:txBody>
        </p:sp>
        <p:sp>
          <p:nvSpPr>
            <p:cNvPr id="21" name="TextBox 20"/>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Tree>
    <p:extLst>
      <p:ext uri="{BB962C8B-B14F-4D97-AF65-F5344CB8AC3E}">
        <p14:creationId xmlns:p14="http://schemas.microsoft.com/office/powerpoint/2010/main" xmlns="" val="508116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86" name="Picture 2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082" t="1987" r="1449" b="1847"/>
          <a:stretch/>
        </p:blipFill>
        <p:spPr bwMode="auto">
          <a:xfrm>
            <a:off x="981075" y="1307068"/>
            <a:ext cx="7153275" cy="4712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98" name="Title 1"/>
          <p:cNvSpPr>
            <a:spLocks noGrp="1"/>
          </p:cNvSpPr>
          <p:nvPr>
            <p:ph type="title"/>
          </p:nvPr>
        </p:nvSpPr>
        <p:spPr bwMode="auto">
          <a:xfrm>
            <a:off x="457200" y="4953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PIT-tag Detections at Willamette Falls Dam</a:t>
            </a:r>
          </a:p>
        </p:txBody>
      </p:sp>
      <p:sp>
        <p:nvSpPr>
          <p:cNvPr id="13" name="TextBox 12"/>
          <p:cNvSpPr txBox="1"/>
          <p:nvPr/>
        </p:nvSpPr>
        <p:spPr>
          <a:xfrm>
            <a:off x="5102509" y="6550223"/>
            <a:ext cx="4041491" cy="307777"/>
          </a:xfrm>
          <a:prstGeom prst="rect">
            <a:avLst/>
          </a:prstGeom>
          <a:noFill/>
        </p:spPr>
        <p:txBody>
          <a:bodyPr wrap="none" rtlCol="0">
            <a:spAutoFit/>
          </a:bodyPr>
          <a:lstStyle/>
          <a:p>
            <a:r>
              <a:rPr lang="en-US" sz="1400" dirty="0" smtClean="0"/>
              <a:t>Figure modified from Friesen and Johnson, 2013</a:t>
            </a:r>
            <a:endParaRPr lang="en-US" sz="1400" dirty="0"/>
          </a:p>
        </p:txBody>
      </p:sp>
      <p:sp>
        <p:nvSpPr>
          <p:cNvPr id="6" name="Rectangle 5"/>
          <p:cNvSpPr/>
          <p:nvPr/>
        </p:nvSpPr>
        <p:spPr bwMode="auto">
          <a:xfrm>
            <a:off x="3200400" y="3124200"/>
            <a:ext cx="4293892" cy="2209800"/>
          </a:xfrm>
          <a:prstGeom prst="rect">
            <a:avLst/>
          </a:prstGeom>
          <a:solidFill>
            <a:schemeClr val="bg1"/>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6245156" y="1752600"/>
            <a:ext cx="2108269" cy="369332"/>
          </a:xfrm>
          <a:prstGeom prst="rect">
            <a:avLst/>
          </a:prstGeom>
          <a:noFill/>
        </p:spPr>
        <p:txBody>
          <a:bodyPr wrap="none" rtlCol="0">
            <a:spAutoFit/>
          </a:bodyPr>
          <a:lstStyle/>
          <a:p>
            <a:r>
              <a:rPr lang="en-US" sz="1800" b="1" u="sng" dirty="0" smtClean="0"/>
              <a:t>Reservoir-release</a:t>
            </a:r>
            <a:endParaRPr lang="en-US" sz="1800" b="1" u="sng" dirty="0"/>
          </a:p>
        </p:txBody>
      </p:sp>
      <p:sp>
        <p:nvSpPr>
          <p:cNvPr id="19" name="TextBox 18"/>
          <p:cNvSpPr txBox="1"/>
          <p:nvPr/>
        </p:nvSpPr>
        <p:spPr>
          <a:xfrm>
            <a:off x="5324475" y="1240393"/>
            <a:ext cx="1911614" cy="369332"/>
          </a:xfrm>
          <a:prstGeom prst="rect">
            <a:avLst/>
          </a:prstGeom>
          <a:noFill/>
        </p:spPr>
        <p:txBody>
          <a:bodyPr wrap="none" rtlCol="0">
            <a:spAutoFit/>
          </a:bodyPr>
          <a:lstStyle/>
          <a:p>
            <a:r>
              <a:rPr lang="en-US" sz="1800" b="1" u="sng" dirty="0" smtClean="0"/>
              <a:t>Tailrace-release</a:t>
            </a:r>
            <a:endParaRPr lang="en-US" sz="1800" b="1" u="sng" dirty="0"/>
          </a:p>
        </p:txBody>
      </p:sp>
      <p:sp>
        <p:nvSpPr>
          <p:cNvPr id="2" name="Rectangle 1"/>
          <p:cNvSpPr/>
          <p:nvPr/>
        </p:nvSpPr>
        <p:spPr bwMode="auto">
          <a:xfrm>
            <a:off x="1847850" y="2438400"/>
            <a:ext cx="819150" cy="2933700"/>
          </a:xfrm>
          <a:prstGeom prst="rect">
            <a:avLst/>
          </a:prstGeom>
          <a:solidFill>
            <a:srgbClr val="FF00FF">
              <a:alpha val="5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pSp>
        <p:nvGrpSpPr>
          <p:cNvPr id="22" name="Group 21"/>
          <p:cNvGrpSpPr/>
          <p:nvPr/>
        </p:nvGrpSpPr>
        <p:grpSpPr>
          <a:xfrm>
            <a:off x="-9525" y="-1"/>
            <a:ext cx="9162288" cy="458114"/>
            <a:chOff x="-9525" y="-1"/>
            <a:chExt cx="9162288" cy="458114"/>
          </a:xfrm>
        </p:grpSpPr>
        <p:sp>
          <p:nvSpPr>
            <p:cNvPr id="23" name="Rectangle 22"/>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25" name="TextBox 24"/>
            <p:cNvSpPr txBox="1"/>
            <p:nvPr/>
          </p:nvSpPr>
          <p:spPr>
            <a:xfrm>
              <a:off x="16630" y="30718"/>
              <a:ext cx="2808782" cy="400110"/>
            </a:xfrm>
            <a:prstGeom prst="rect">
              <a:avLst/>
            </a:prstGeom>
            <a:solidFill>
              <a:srgbClr val="FFC000"/>
            </a:solidFill>
          </p:spPr>
          <p:txBody>
            <a:bodyPr wrap="none" rtlCol="0">
              <a:spAutoFit/>
            </a:bodyPr>
            <a:lstStyle/>
            <a:p>
              <a:r>
                <a:rPr lang="en-US" sz="2000" b="1" dirty="0" smtClean="0"/>
                <a:t>Background/Methods</a:t>
              </a:r>
              <a:endParaRPr lang="en-US" sz="2000" b="1" dirty="0"/>
            </a:p>
          </p:txBody>
        </p:sp>
        <p:sp>
          <p:nvSpPr>
            <p:cNvPr id="27" name="TextBox 26"/>
            <p:cNvSpPr txBox="1"/>
            <p:nvPr/>
          </p:nvSpPr>
          <p:spPr>
            <a:xfrm>
              <a:off x="4010025" y="38100"/>
              <a:ext cx="1111202" cy="400110"/>
            </a:xfrm>
            <a:prstGeom prst="rect">
              <a:avLst/>
            </a:prstGeom>
            <a:noFill/>
          </p:spPr>
          <p:txBody>
            <a:bodyPr wrap="none" rtlCol="0">
              <a:spAutoFit/>
            </a:bodyPr>
            <a:lstStyle/>
            <a:p>
              <a:r>
                <a:rPr lang="en-US" sz="2000" b="1" dirty="0" smtClean="0">
                  <a:solidFill>
                    <a:schemeClr val="bg1">
                      <a:lumMod val="75000"/>
                    </a:schemeClr>
                  </a:solidFill>
                </a:rPr>
                <a:t>Results</a:t>
              </a:r>
              <a:endParaRPr lang="en-US" sz="2000" b="1" dirty="0">
                <a:solidFill>
                  <a:schemeClr val="bg1">
                    <a:lumMod val="75000"/>
                  </a:schemeClr>
                </a:solidFill>
              </a:endParaRPr>
            </a:p>
          </p:txBody>
        </p:sp>
        <p:sp>
          <p:nvSpPr>
            <p:cNvPr id="33" name="TextBox 32"/>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
        <p:nvSpPr>
          <p:cNvPr id="3" name="TextBox 2"/>
          <p:cNvSpPr txBox="1"/>
          <p:nvPr/>
        </p:nvSpPr>
        <p:spPr>
          <a:xfrm>
            <a:off x="1821879" y="2391370"/>
            <a:ext cx="877163" cy="923330"/>
          </a:xfrm>
          <a:prstGeom prst="rect">
            <a:avLst/>
          </a:prstGeom>
          <a:noFill/>
        </p:spPr>
        <p:txBody>
          <a:bodyPr wrap="none" rtlCol="0">
            <a:spAutoFit/>
          </a:bodyPr>
          <a:lstStyle/>
          <a:p>
            <a:pPr algn="ctr"/>
            <a:r>
              <a:rPr lang="en-US" sz="1800" dirty="0" smtClean="0"/>
              <a:t>Spill at</a:t>
            </a:r>
          </a:p>
          <a:p>
            <a:pPr algn="ctr"/>
            <a:r>
              <a:rPr lang="en-US" sz="1800" dirty="0" smtClean="0"/>
              <a:t>Detroit</a:t>
            </a:r>
          </a:p>
          <a:p>
            <a:pPr algn="ctr"/>
            <a:r>
              <a:rPr lang="en-US" sz="1800" dirty="0" smtClean="0"/>
              <a:t>Dam</a:t>
            </a:r>
            <a:endParaRPr lang="en-US" sz="1800" dirty="0"/>
          </a:p>
        </p:txBody>
      </p:sp>
    </p:spTree>
    <p:extLst>
      <p:ext uri="{BB962C8B-B14F-4D97-AF65-F5344CB8AC3E}">
        <p14:creationId xmlns:p14="http://schemas.microsoft.com/office/powerpoint/2010/main" xmlns="" val="846300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bwMode="auto">
          <a:xfrm>
            <a:off x="7540717" y="4074084"/>
            <a:ext cx="765083" cy="755091"/>
          </a:xfrm>
          <a:prstGeom prst="ellips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1216117" y="2276475"/>
            <a:ext cx="765083" cy="755091"/>
          </a:xfrm>
          <a:prstGeom prst="ellips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6343650" y="6581775"/>
            <a:ext cx="2837636" cy="276999"/>
          </a:xfrm>
          <a:prstGeom prst="rect">
            <a:avLst/>
          </a:prstGeom>
          <a:noFill/>
        </p:spPr>
        <p:txBody>
          <a:bodyPr wrap="none" rtlCol="0">
            <a:spAutoFit/>
          </a:bodyPr>
          <a:lstStyle/>
          <a:p>
            <a:r>
              <a:rPr lang="en-US" sz="1200" dirty="0" smtClean="0"/>
              <a:t>Background image from Google Earth</a:t>
            </a:r>
            <a:endParaRPr lang="en-US" sz="1200" dirty="0"/>
          </a:p>
        </p:txBody>
      </p:sp>
      <p:sp>
        <p:nvSpPr>
          <p:cNvPr id="28" name="Title 1"/>
          <p:cNvSpPr>
            <a:spLocks noGrp="1"/>
          </p:cNvSpPr>
          <p:nvPr>
            <p:ph type="title"/>
          </p:nvPr>
        </p:nvSpPr>
        <p:spPr bwMode="auto">
          <a:xfrm>
            <a:off x="457200" y="6096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Objective 2: Describe Passage at Bennett Dam</a:t>
            </a:r>
          </a:p>
        </p:txBody>
      </p:sp>
      <p:pic>
        <p:nvPicPr>
          <p:cNvPr id="35" name="Picture 34"/>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65000"/>
                    </a14:imgEffect>
                    <a14:imgEffect>
                      <a14:brightnessContrast bright="15000"/>
                    </a14:imgEffect>
                  </a14:imgLayer>
                </a14:imgProps>
              </a:ext>
              <a:ext uri="{28A0092B-C50C-407E-A947-70E740481C1C}">
                <a14:useLocalDpi xmlns:a14="http://schemas.microsoft.com/office/drawing/2010/main" xmlns="" val="0"/>
              </a:ext>
            </a:extLst>
          </a:blip>
          <a:srcRect t="27500" r="9465" b="25417"/>
          <a:stretch/>
        </p:blipFill>
        <p:spPr>
          <a:xfrm>
            <a:off x="304800" y="1752600"/>
            <a:ext cx="8526187" cy="3886200"/>
          </a:xfrm>
          <a:prstGeom prst="rect">
            <a:avLst/>
          </a:prstGeom>
          <a:ln>
            <a:solidFill>
              <a:schemeClr val="tx1"/>
            </a:solidFill>
          </a:ln>
        </p:spPr>
      </p:pic>
      <p:grpSp>
        <p:nvGrpSpPr>
          <p:cNvPr id="44" name="Group 43"/>
          <p:cNvGrpSpPr/>
          <p:nvPr/>
        </p:nvGrpSpPr>
        <p:grpSpPr>
          <a:xfrm>
            <a:off x="-9525" y="-1"/>
            <a:ext cx="9162288" cy="458114"/>
            <a:chOff x="-9525" y="-1"/>
            <a:chExt cx="9162288" cy="458114"/>
          </a:xfrm>
        </p:grpSpPr>
        <p:sp>
          <p:nvSpPr>
            <p:cNvPr id="45" name="Rectangle 44"/>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46" name="TextBox 45"/>
            <p:cNvSpPr txBox="1"/>
            <p:nvPr/>
          </p:nvSpPr>
          <p:spPr>
            <a:xfrm>
              <a:off x="16630" y="30718"/>
              <a:ext cx="2808782" cy="400110"/>
            </a:xfrm>
            <a:prstGeom prst="rect">
              <a:avLst/>
            </a:prstGeom>
            <a:solidFill>
              <a:srgbClr val="FFC000"/>
            </a:solidFill>
          </p:spPr>
          <p:txBody>
            <a:bodyPr wrap="none" rtlCol="0">
              <a:spAutoFit/>
            </a:bodyPr>
            <a:lstStyle/>
            <a:p>
              <a:r>
                <a:rPr lang="en-US" sz="2000" b="1" dirty="0" smtClean="0"/>
                <a:t>Background/Methods</a:t>
              </a:r>
              <a:endParaRPr lang="en-US" sz="2000" b="1" dirty="0"/>
            </a:p>
          </p:txBody>
        </p:sp>
        <p:sp>
          <p:nvSpPr>
            <p:cNvPr id="47" name="TextBox 46"/>
            <p:cNvSpPr txBox="1"/>
            <p:nvPr/>
          </p:nvSpPr>
          <p:spPr>
            <a:xfrm>
              <a:off x="4010025" y="38100"/>
              <a:ext cx="1111202" cy="400110"/>
            </a:xfrm>
            <a:prstGeom prst="rect">
              <a:avLst/>
            </a:prstGeom>
            <a:noFill/>
          </p:spPr>
          <p:txBody>
            <a:bodyPr wrap="none" rtlCol="0">
              <a:spAutoFit/>
            </a:bodyPr>
            <a:lstStyle/>
            <a:p>
              <a:r>
                <a:rPr lang="en-US" sz="2000" b="1" dirty="0" smtClean="0">
                  <a:solidFill>
                    <a:schemeClr val="bg1">
                      <a:lumMod val="75000"/>
                    </a:schemeClr>
                  </a:solidFill>
                </a:rPr>
                <a:t>Results</a:t>
              </a:r>
              <a:endParaRPr lang="en-US" sz="2000" b="1" dirty="0">
                <a:solidFill>
                  <a:schemeClr val="bg1">
                    <a:lumMod val="75000"/>
                  </a:schemeClr>
                </a:solidFill>
              </a:endParaRPr>
            </a:p>
          </p:txBody>
        </p:sp>
        <p:sp>
          <p:nvSpPr>
            <p:cNvPr id="48" name="TextBox 47"/>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
        <p:nvSpPr>
          <p:cNvPr id="2" name="TextBox 1"/>
          <p:cNvSpPr txBox="1"/>
          <p:nvPr/>
        </p:nvSpPr>
        <p:spPr>
          <a:xfrm>
            <a:off x="7137513" y="4800600"/>
            <a:ext cx="1596912" cy="584775"/>
          </a:xfrm>
          <a:prstGeom prst="rect">
            <a:avLst/>
          </a:prstGeom>
          <a:solidFill>
            <a:schemeClr val="bg1"/>
          </a:solidFill>
        </p:spPr>
        <p:txBody>
          <a:bodyPr wrap="none" rtlCol="0">
            <a:spAutoFit/>
          </a:bodyPr>
          <a:lstStyle/>
          <a:p>
            <a:r>
              <a:rPr lang="en-US" sz="1600" b="1" dirty="0" smtClean="0"/>
              <a:t>Upper Bennett</a:t>
            </a:r>
          </a:p>
          <a:p>
            <a:pPr algn="ctr"/>
            <a:r>
              <a:rPr lang="en-US" sz="1600" b="1" dirty="0" smtClean="0"/>
              <a:t>Dam</a:t>
            </a:r>
            <a:endParaRPr lang="en-US" sz="1600" b="1" dirty="0"/>
          </a:p>
        </p:txBody>
      </p:sp>
      <p:sp>
        <p:nvSpPr>
          <p:cNvPr id="13" name="TextBox 12"/>
          <p:cNvSpPr txBox="1"/>
          <p:nvPr/>
        </p:nvSpPr>
        <p:spPr>
          <a:xfrm>
            <a:off x="2895600" y="2362200"/>
            <a:ext cx="1609736" cy="584775"/>
          </a:xfrm>
          <a:prstGeom prst="rect">
            <a:avLst/>
          </a:prstGeom>
          <a:solidFill>
            <a:schemeClr val="bg1"/>
          </a:solidFill>
        </p:spPr>
        <p:txBody>
          <a:bodyPr wrap="none" rtlCol="0">
            <a:spAutoFit/>
          </a:bodyPr>
          <a:lstStyle/>
          <a:p>
            <a:r>
              <a:rPr lang="en-US" sz="1600" b="1" dirty="0" smtClean="0"/>
              <a:t>Lower Bennett</a:t>
            </a:r>
          </a:p>
          <a:p>
            <a:pPr algn="ctr"/>
            <a:r>
              <a:rPr lang="en-US" sz="1600" b="1" dirty="0" smtClean="0"/>
              <a:t>Dam</a:t>
            </a:r>
            <a:endParaRPr lang="en-US" sz="1600" b="1" dirty="0"/>
          </a:p>
        </p:txBody>
      </p:sp>
      <p:sp>
        <p:nvSpPr>
          <p:cNvPr id="14" name="TextBox 13"/>
          <p:cNvSpPr txBox="1"/>
          <p:nvPr/>
        </p:nvSpPr>
        <p:spPr>
          <a:xfrm>
            <a:off x="409855" y="1929825"/>
            <a:ext cx="1552028" cy="338554"/>
          </a:xfrm>
          <a:prstGeom prst="rect">
            <a:avLst/>
          </a:prstGeom>
          <a:solidFill>
            <a:schemeClr val="bg1"/>
          </a:solidFill>
        </p:spPr>
        <p:txBody>
          <a:bodyPr wrap="none" rtlCol="0">
            <a:spAutoFit/>
          </a:bodyPr>
          <a:lstStyle/>
          <a:p>
            <a:pPr algn="ctr"/>
            <a:r>
              <a:rPr lang="en-US" sz="1600" b="1" dirty="0" smtClean="0"/>
              <a:t>Stayton Canal</a:t>
            </a:r>
            <a:endParaRPr lang="en-US" sz="1600" b="1" dirty="0"/>
          </a:p>
        </p:txBody>
      </p:sp>
    </p:spTree>
    <p:extLst>
      <p:ext uri="{BB962C8B-B14F-4D97-AF65-F5344CB8AC3E}">
        <p14:creationId xmlns:p14="http://schemas.microsoft.com/office/powerpoint/2010/main" xmlns="" val="1276750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bwMode="auto">
          <a:xfrm>
            <a:off x="7540717" y="4074084"/>
            <a:ext cx="765083" cy="755091"/>
          </a:xfrm>
          <a:prstGeom prst="ellips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1216117" y="2276475"/>
            <a:ext cx="765083" cy="755091"/>
          </a:xfrm>
          <a:prstGeom prst="ellips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6343650" y="6581775"/>
            <a:ext cx="2837636" cy="276999"/>
          </a:xfrm>
          <a:prstGeom prst="rect">
            <a:avLst/>
          </a:prstGeom>
          <a:noFill/>
        </p:spPr>
        <p:txBody>
          <a:bodyPr wrap="none" rtlCol="0">
            <a:spAutoFit/>
          </a:bodyPr>
          <a:lstStyle/>
          <a:p>
            <a:r>
              <a:rPr lang="en-US" sz="1200" dirty="0" smtClean="0"/>
              <a:t>Background image from Google Earth</a:t>
            </a:r>
            <a:endParaRPr lang="en-US" sz="1200" dirty="0"/>
          </a:p>
        </p:txBody>
      </p:sp>
      <p:sp>
        <p:nvSpPr>
          <p:cNvPr id="28" name="Title 1"/>
          <p:cNvSpPr>
            <a:spLocks noGrp="1"/>
          </p:cNvSpPr>
          <p:nvPr>
            <p:ph type="title"/>
          </p:nvPr>
        </p:nvSpPr>
        <p:spPr bwMode="auto">
          <a:xfrm>
            <a:off x="457200" y="6096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Objective 2: Describe Passage at Bennett Dam</a:t>
            </a:r>
          </a:p>
        </p:txBody>
      </p:sp>
      <p:pic>
        <p:nvPicPr>
          <p:cNvPr id="35" name="Picture 34"/>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65000"/>
                    </a14:imgEffect>
                    <a14:imgEffect>
                      <a14:brightnessContrast bright="15000"/>
                    </a14:imgEffect>
                  </a14:imgLayer>
                </a14:imgProps>
              </a:ext>
              <a:ext uri="{28A0092B-C50C-407E-A947-70E740481C1C}">
                <a14:useLocalDpi xmlns:a14="http://schemas.microsoft.com/office/drawing/2010/main" xmlns="" val="0"/>
              </a:ext>
            </a:extLst>
          </a:blip>
          <a:srcRect t="27500" r="9465" b="25417"/>
          <a:stretch/>
        </p:blipFill>
        <p:spPr>
          <a:xfrm>
            <a:off x="304800" y="1752600"/>
            <a:ext cx="8526187" cy="3886200"/>
          </a:xfrm>
          <a:prstGeom prst="rect">
            <a:avLst/>
          </a:prstGeom>
          <a:ln>
            <a:solidFill>
              <a:schemeClr val="tx1"/>
            </a:solidFill>
          </a:ln>
        </p:spPr>
      </p:pic>
      <p:sp>
        <p:nvSpPr>
          <p:cNvPr id="37" name="Oval 36"/>
          <p:cNvSpPr/>
          <p:nvPr/>
        </p:nvSpPr>
        <p:spPr bwMode="auto">
          <a:xfrm>
            <a:off x="7536992" y="4226484"/>
            <a:ext cx="765083" cy="755091"/>
          </a:xfrm>
          <a:prstGeom prst="ellips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39" name="Oval 38"/>
          <p:cNvSpPr/>
          <p:nvPr/>
        </p:nvSpPr>
        <p:spPr bwMode="auto">
          <a:xfrm>
            <a:off x="1212392" y="2428875"/>
            <a:ext cx="765083" cy="755091"/>
          </a:xfrm>
          <a:prstGeom prst="ellips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grpSp>
        <p:nvGrpSpPr>
          <p:cNvPr id="44" name="Group 43"/>
          <p:cNvGrpSpPr/>
          <p:nvPr/>
        </p:nvGrpSpPr>
        <p:grpSpPr>
          <a:xfrm>
            <a:off x="-9525" y="-1"/>
            <a:ext cx="9162288" cy="458114"/>
            <a:chOff x="-9525" y="-1"/>
            <a:chExt cx="9162288" cy="458114"/>
          </a:xfrm>
        </p:grpSpPr>
        <p:sp>
          <p:nvSpPr>
            <p:cNvPr id="45" name="Rectangle 44"/>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46" name="TextBox 45"/>
            <p:cNvSpPr txBox="1"/>
            <p:nvPr/>
          </p:nvSpPr>
          <p:spPr>
            <a:xfrm>
              <a:off x="16630" y="30718"/>
              <a:ext cx="2808782" cy="400110"/>
            </a:xfrm>
            <a:prstGeom prst="rect">
              <a:avLst/>
            </a:prstGeom>
            <a:solidFill>
              <a:srgbClr val="FFC000"/>
            </a:solidFill>
          </p:spPr>
          <p:txBody>
            <a:bodyPr wrap="none" rtlCol="0">
              <a:spAutoFit/>
            </a:bodyPr>
            <a:lstStyle/>
            <a:p>
              <a:r>
                <a:rPr lang="en-US" sz="2000" b="1" dirty="0" smtClean="0"/>
                <a:t>Background/Methods</a:t>
              </a:r>
              <a:endParaRPr lang="en-US" sz="2000" b="1" dirty="0"/>
            </a:p>
          </p:txBody>
        </p:sp>
        <p:sp>
          <p:nvSpPr>
            <p:cNvPr id="47" name="TextBox 46"/>
            <p:cNvSpPr txBox="1"/>
            <p:nvPr/>
          </p:nvSpPr>
          <p:spPr>
            <a:xfrm>
              <a:off x="4010025" y="38100"/>
              <a:ext cx="1111202" cy="400110"/>
            </a:xfrm>
            <a:prstGeom prst="rect">
              <a:avLst/>
            </a:prstGeom>
            <a:noFill/>
          </p:spPr>
          <p:txBody>
            <a:bodyPr wrap="none" rtlCol="0">
              <a:spAutoFit/>
            </a:bodyPr>
            <a:lstStyle/>
            <a:p>
              <a:r>
                <a:rPr lang="en-US" sz="2000" b="1" dirty="0" smtClean="0">
                  <a:solidFill>
                    <a:schemeClr val="bg1">
                      <a:lumMod val="75000"/>
                    </a:schemeClr>
                  </a:solidFill>
                </a:rPr>
                <a:t>Results</a:t>
              </a:r>
              <a:endParaRPr lang="en-US" sz="2000" b="1" dirty="0">
                <a:solidFill>
                  <a:schemeClr val="bg1">
                    <a:lumMod val="75000"/>
                  </a:schemeClr>
                </a:solidFill>
              </a:endParaRPr>
            </a:p>
          </p:txBody>
        </p:sp>
        <p:sp>
          <p:nvSpPr>
            <p:cNvPr id="48" name="TextBox 47"/>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Tree>
    <p:extLst>
      <p:ext uri="{BB962C8B-B14F-4D97-AF65-F5344CB8AC3E}">
        <p14:creationId xmlns:p14="http://schemas.microsoft.com/office/powerpoint/2010/main" xmlns="" val="3295676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bwMode="auto">
          <a:xfrm>
            <a:off x="7540717" y="4074084"/>
            <a:ext cx="765083" cy="755091"/>
          </a:xfrm>
          <a:prstGeom prst="ellips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1216117" y="2276475"/>
            <a:ext cx="765083" cy="755091"/>
          </a:xfrm>
          <a:prstGeom prst="ellips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6343650" y="6581775"/>
            <a:ext cx="2837636" cy="276999"/>
          </a:xfrm>
          <a:prstGeom prst="rect">
            <a:avLst/>
          </a:prstGeom>
          <a:noFill/>
        </p:spPr>
        <p:txBody>
          <a:bodyPr wrap="none" rtlCol="0">
            <a:spAutoFit/>
          </a:bodyPr>
          <a:lstStyle/>
          <a:p>
            <a:r>
              <a:rPr lang="en-US" sz="1200" dirty="0" smtClean="0"/>
              <a:t>Background image from Google Earth</a:t>
            </a:r>
            <a:endParaRPr lang="en-US" sz="1200" dirty="0"/>
          </a:p>
        </p:txBody>
      </p:sp>
      <p:grpSp>
        <p:nvGrpSpPr>
          <p:cNvPr id="2" name="Group 1"/>
          <p:cNvGrpSpPr/>
          <p:nvPr/>
        </p:nvGrpSpPr>
        <p:grpSpPr>
          <a:xfrm>
            <a:off x="152400" y="1400175"/>
            <a:ext cx="8790492" cy="4238625"/>
            <a:chOff x="152400" y="1400175"/>
            <a:chExt cx="8790492" cy="4238625"/>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65000"/>
                      </a14:imgEffect>
                      <a14:imgEffect>
                        <a14:brightnessContrast bright="15000"/>
                      </a14:imgEffect>
                    </a14:imgLayer>
                  </a14:imgProps>
                </a:ext>
                <a:ext uri="{28A0092B-C50C-407E-A947-70E740481C1C}">
                  <a14:useLocalDpi xmlns:a14="http://schemas.microsoft.com/office/drawing/2010/main" xmlns="" val="0"/>
                </a:ext>
              </a:extLst>
            </a:blip>
            <a:srcRect l="4956" r="7922" b="9226"/>
            <a:stretch/>
          </p:blipFill>
          <p:spPr>
            <a:xfrm>
              <a:off x="152400" y="1752600"/>
              <a:ext cx="4255709" cy="3886200"/>
            </a:xfrm>
            <a:prstGeom prst="rect">
              <a:avLst/>
            </a:prstGeom>
          </p:spPr>
        </p:pic>
        <p:pic>
          <p:nvPicPr>
            <p:cNvPr id="6" name="Picture 5"/>
            <p:cNvPicPr>
              <a:picLocks noChangeAspect="1"/>
            </p:cNvPicPr>
            <p:nvPr/>
          </p:nvPicPr>
          <p:blipFill rotWithShape="1">
            <a:blip r:embed="rId4" cstate="print">
              <a:extLst>
                <a:ext uri="{BEBA8EAE-BF5A-486C-A8C5-ECC9F3942E4B}">
                  <a14:imgProps xmlns:a14="http://schemas.microsoft.com/office/drawing/2010/main" xmlns="">
                    <a14:imgLayer r:embed="rId5">
                      <a14:imgEffect>
                        <a14:sharpenSoften amount="65000"/>
                      </a14:imgEffect>
                      <a14:imgEffect>
                        <a14:brightnessContrast bright="15000"/>
                      </a14:imgEffect>
                    </a14:imgLayer>
                  </a14:imgProps>
                </a:ext>
                <a:ext uri="{28A0092B-C50C-407E-A947-70E740481C1C}">
                  <a14:useLocalDpi xmlns:a14="http://schemas.microsoft.com/office/drawing/2010/main" xmlns="" val="0"/>
                </a:ext>
              </a:extLst>
            </a:blip>
            <a:srcRect r="10520" b="9226"/>
            <a:stretch/>
          </p:blipFill>
          <p:spPr>
            <a:xfrm>
              <a:off x="4572000" y="1752600"/>
              <a:ext cx="4370892" cy="3886200"/>
            </a:xfrm>
            <a:prstGeom prst="rect">
              <a:avLst/>
            </a:prstGeom>
          </p:spPr>
        </p:pic>
        <p:sp>
          <p:nvSpPr>
            <p:cNvPr id="25" name="TextBox 24"/>
            <p:cNvSpPr txBox="1"/>
            <p:nvPr/>
          </p:nvSpPr>
          <p:spPr>
            <a:xfrm>
              <a:off x="1310997" y="1400175"/>
              <a:ext cx="1965603" cy="400110"/>
            </a:xfrm>
            <a:prstGeom prst="rect">
              <a:avLst/>
            </a:prstGeom>
            <a:noFill/>
          </p:spPr>
          <p:txBody>
            <a:bodyPr wrap="none" rtlCol="0">
              <a:spAutoFit/>
            </a:bodyPr>
            <a:lstStyle/>
            <a:p>
              <a:r>
                <a:rPr lang="en-US" sz="2000" b="1" dirty="0" smtClean="0"/>
                <a:t>Stayton Canal</a:t>
              </a:r>
              <a:endParaRPr lang="en-US" sz="2000" b="1" dirty="0"/>
            </a:p>
          </p:txBody>
        </p:sp>
        <p:sp>
          <p:nvSpPr>
            <p:cNvPr id="29" name="TextBox 28"/>
            <p:cNvSpPr txBox="1"/>
            <p:nvPr/>
          </p:nvSpPr>
          <p:spPr>
            <a:xfrm>
              <a:off x="5372100" y="1400175"/>
              <a:ext cx="2579552" cy="400110"/>
            </a:xfrm>
            <a:prstGeom prst="rect">
              <a:avLst/>
            </a:prstGeom>
            <a:noFill/>
          </p:spPr>
          <p:txBody>
            <a:bodyPr wrap="none" rtlCol="0">
              <a:spAutoFit/>
            </a:bodyPr>
            <a:lstStyle/>
            <a:p>
              <a:r>
                <a:rPr lang="en-US" sz="2000" b="1" dirty="0" smtClean="0"/>
                <a:t>Upper Bennett Dam</a:t>
              </a:r>
              <a:endParaRPr lang="en-US" sz="2000" b="1" dirty="0"/>
            </a:p>
          </p:txBody>
        </p:sp>
        <p:sp>
          <p:nvSpPr>
            <p:cNvPr id="30" name="Rectangle 29"/>
            <p:cNvSpPr/>
            <p:nvPr/>
          </p:nvSpPr>
          <p:spPr bwMode="auto">
            <a:xfrm>
              <a:off x="333375" y="2952750"/>
              <a:ext cx="1219200" cy="8382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t>PIT-tag antennas</a:t>
              </a:r>
              <a:endParaRPr kumimoji="0" lang="en-US" sz="1800" b="1" i="0" u="none" strike="noStrike" cap="none" normalizeH="0" baseline="0" dirty="0" smtClean="0">
                <a:ln>
                  <a:noFill/>
                </a:ln>
                <a:solidFill>
                  <a:schemeClr val="tx1"/>
                </a:solidFill>
                <a:effectLst/>
              </a:endParaRPr>
            </a:p>
          </p:txBody>
        </p:sp>
        <p:sp>
          <p:nvSpPr>
            <p:cNvPr id="31" name="Rectangle 30"/>
            <p:cNvSpPr/>
            <p:nvPr/>
          </p:nvSpPr>
          <p:spPr bwMode="auto">
            <a:xfrm>
              <a:off x="2495550" y="3638550"/>
              <a:ext cx="1219200" cy="8382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t>JSATS receivers (2)</a:t>
              </a:r>
              <a:endParaRPr kumimoji="0" lang="en-US" sz="1800" b="1" i="0" u="none" strike="noStrike" cap="none" normalizeH="0" baseline="0" dirty="0" smtClean="0">
                <a:ln>
                  <a:noFill/>
                </a:ln>
                <a:solidFill>
                  <a:schemeClr val="tx1"/>
                </a:solidFill>
                <a:effectLst/>
              </a:endParaRPr>
            </a:p>
          </p:txBody>
        </p:sp>
        <p:sp>
          <p:nvSpPr>
            <p:cNvPr id="32" name="Rectangle 31"/>
            <p:cNvSpPr/>
            <p:nvPr/>
          </p:nvSpPr>
          <p:spPr bwMode="auto">
            <a:xfrm>
              <a:off x="5248275" y="2590800"/>
              <a:ext cx="1219200" cy="8382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t>PIT-tag antennas</a:t>
              </a:r>
              <a:endParaRPr kumimoji="0" lang="en-US" sz="1800" b="1" i="0" u="none" strike="noStrike" cap="none" normalizeH="0" baseline="0" dirty="0" smtClean="0">
                <a:ln>
                  <a:noFill/>
                </a:ln>
                <a:solidFill>
                  <a:schemeClr val="tx1"/>
                </a:solidFill>
                <a:effectLst/>
              </a:endParaRPr>
            </a:p>
          </p:txBody>
        </p:sp>
        <p:sp>
          <p:nvSpPr>
            <p:cNvPr id="33" name="Rectangle 32"/>
            <p:cNvSpPr/>
            <p:nvPr/>
          </p:nvSpPr>
          <p:spPr bwMode="auto">
            <a:xfrm>
              <a:off x="7391400" y="2057400"/>
              <a:ext cx="1219200" cy="6858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t>JSATS receiver </a:t>
              </a:r>
              <a:endParaRPr kumimoji="0" lang="en-US" sz="1800" b="1" i="0" u="none" strike="noStrike" cap="none" normalizeH="0" baseline="0" dirty="0" smtClean="0">
                <a:ln>
                  <a:noFill/>
                </a:ln>
                <a:solidFill>
                  <a:schemeClr val="tx1"/>
                </a:solidFill>
                <a:effectLst/>
              </a:endParaRPr>
            </a:p>
          </p:txBody>
        </p:sp>
        <p:cxnSp>
          <p:nvCxnSpPr>
            <p:cNvPr id="34" name="Straight Arrow Connector 33"/>
            <p:cNvCxnSpPr/>
            <p:nvPr/>
          </p:nvCxnSpPr>
          <p:spPr bwMode="auto">
            <a:xfrm flipV="1">
              <a:off x="3105150" y="2790825"/>
              <a:ext cx="0" cy="809625"/>
            </a:xfrm>
            <a:prstGeom prst="straightConnector1">
              <a:avLst/>
            </a:prstGeom>
            <a:solidFill>
              <a:schemeClr val="accent1"/>
            </a:solidFill>
            <a:ln w="25400" cap="flat" cmpd="sng" algn="ctr">
              <a:solidFill>
                <a:schemeClr val="bg1"/>
              </a:solidFill>
              <a:prstDash val="solid"/>
              <a:round/>
              <a:headEnd type="none" w="med" len="med"/>
              <a:tailEnd type="stealth" w="lg" len="lg"/>
            </a:ln>
            <a:effectLst/>
          </p:spPr>
        </p:cxnSp>
        <p:cxnSp>
          <p:nvCxnSpPr>
            <p:cNvPr id="36" name="Straight Arrow Connector 35"/>
            <p:cNvCxnSpPr/>
            <p:nvPr/>
          </p:nvCxnSpPr>
          <p:spPr bwMode="auto">
            <a:xfrm flipV="1">
              <a:off x="1598658" y="2490789"/>
              <a:ext cx="306342" cy="404811"/>
            </a:xfrm>
            <a:prstGeom prst="straightConnector1">
              <a:avLst/>
            </a:prstGeom>
            <a:solidFill>
              <a:schemeClr val="accent1"/>
            </a:solidFill>
            <a:ln w="25400" cap="flat" cmpd="sng" algn="ctr">
              <a:solidFill>
                <a:schemeClr val="bg1"/>
              </a:solidFill>
              <a:prstDash val="solid"/>
              <a:round/>
              <a:headEnd type="none" w="med" len="med"/>
              <a:tailEnd type="stealth" w="lg" len="lg"/>
            </a:ln>
            <a:effectLst/>
          </p:spPr>
        </p:cxnSp>
        <p:cxnSp>
          <p:nvCxnSpPr>
            <p:cNvPr id="38" name="Straight Arrow Connector 37"/>
            <p:cNvCxnSpPr/>
            <p:nvPr/>
          </p:nvCxnSpPr>
          <p:spPr bwMode="auto">
            <a:xfrm>
              <a:off x="6477000" y="3448050"/>
              <a:ext cx="685800" cy="838200"/>
            </a:xfrm>
            <a:prstGeom prst="straightConnector1">
              <a:avLst/>
            </a:prstGeom>
            <a:solidFill>
              <a:schemeClr val="accent1"/>
            </a:solidFill>
            <a:ln w="25400" cap="flat" cmpd="sng" algn="ctr">
              <a:solidFill>
                <a:schemeClr val="bg1"/>
              </a:solidFill>
              <a:prstDash val="solid"/>
              <a:round/>
              <a:headEnd type="none" w="med" len="med"/>
              <a:tailEnd type="stealth" w="lg" len="lg"/>
            </a:ln>
            <a:effectLst/>
          </p:spPr>
        </p:cxnSp>
        <p:cxnSp>
          <p:nvCxnSpPr>
            <p:cNvPr id="41" name="Straight Arrow Connector 40"/>
            <p:cNvCxnSpPr/>
            <p:nvPr/>
          </p:nvCxnSpPr>
          <p:spPr bwMode="auto">
            <a:xfrm flipH="1">
              <a:off x="7315200" y="2819400"/>
              <a:ext cx="608058" cy="1371600"/>
            </a:xfrm>
            <a:prstGeom prst="straightConnector1">
              <a:avLst/>
            </a:prstGeom>
            <a:solidFill>
              <a:schemeClr val="accent1"/>
            </a:solidFill>
            <a:ln w="25400" cap="flat" cmpd="sng" algn="ctr">
              <a:solidFill>
                <a:schemeClr val="bg1"/>
              </a:solidFill>
              <a:prstDash val="solid"/>
              <a:round/>
              <a:headEnd type="none" w="med" len="med"/>
              <a:tailEnd type="stealth" w="lg" len="lg"/>
            </a:ln>
            <a:effectLst/>
          </p:spPr>
        </p:cxnSp>
      </p:grpSp>
      <p:sp>
        <p:nvSpPr>
          <p:cNvPr id="28" name="Title 1"/>
          <p:cNvSpPr>
            <a:spLocks noGrp="1"/>
          </p:cNvSpPr>
          <p:nvPr>
            <p:ph type="title"/>
          </p:nvPr>
        </p:nvSpPr>
        <p:spPr bwMode="auto">
          <a:xfrm>
            <a:off x="457200" y="6096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Objective 2: Describe Passage at Bennett Dam</a:t>
            </a:r>
          </a:p>
        </p:txBody>
      </p:sp>
      <p:grpSp>
        <p:nvGrpSpPr>
          <p:cNvPr id="44" name="Group 43"/>
          <p:cNvGrpSpPr/>
          <p:nvPr/>
        </p:nvGrpSpPr>
        <p:grpSpPr>
          <a:xfrm>
            <a:off x="-9525" y="-1"/>
            <a:ext cx="9162288" cy="458114"/>
            <a:chOff x="-9525" y="-1"/>
            <a:chExt cx="9162288" cy="458114"/>
          </a:xfrm>
        </p:grpSpPr>
        <p:sp>
          <p:nvSpPr>
            <p:cNvPr id="45" name="Rectangle 44"/>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46" name="TextBox 45"/>
            <p:cNvSpPr txBox="1"/>
            <p:nvPr/>
          </p:nvSpPr>
          <p:spPr>
            <a:xfrm>
              <a:off x="16630" y="30718"/>
              <a:ext cx="2808782" cy="400110"/>
            </a:xfrm>
            <a:prstGeom prst="rect">
              <a:avLst/>
            </a:prstGeom>
            <a:solidFill>
              <a:srgbClr val="FFC000"/>
            </a:solidFill>
          </p:spPr>
          <p:txBody>
            <a:bodyPr wrap="none" rtlCol="0">
              <a:spAutoFit/>
            </a:bodyPr>
            <a:lstStyle/>
            <a:p>
              <a:r>
                <a:rPr lang="en-US" sz="2000" b="1" dirty="0" smtClean="0"/>
                <a:t>Background/Methods</a:t>
              </a:r>
              <a:endParaRPr lang="en-US" sz="2000" b="1" dirty="0"/>
            </a:p>
          </p:txBody>
        </p:sp>
        <p:sp>
          <p:nvSpPr>
            <p:cNvPr id="47" name="TextBox 46"/>
            <p:cNvSpPr txBox="1"/>
            <p:nvPr/>
          </p:nvSpPr>
          <p:spPr>
            <a:xfrm>
              <a:off x="4010025" y="38100"/>
              <a:ext cx="1111202" cy="400110"/>
            </a:xfrm>
            <a:prstGeom prst="rect">
              <a:avLst/>
            </a:prstGeom>
            <a:noFill/>
          </p:spPr>
          <p:txBody>
            <a:bodyPr wrap="none" rtlCol="0">
              <a:spAutoFit/>
            </a:bodyPr>
            <a:lstStyle/>
            <a:p>
              <a:r>
                <a:rPr lang="en-US" sz="2000" b="1" dirty="0" smtClean="0">
                  <a:solidFill>
                    <a:schemeClr val="bg1">
                      <a:lumMod val="75000"/>
                    </a:schemeClr>
                  </a:solidFill>
                </a:rPr>
                <a:t>Results</a:t>
              </a:r>
              <a:endParaRPr lang="en-US" sz="2000" b="1" dirty="0">
                <a:solidFill>
                  <a:schemeClr val="bg1">
                    <a:lumMod val="75000"/>
                  </a:schemeClr>
                </a:solidFill>
              </a:endParaRPr>
            </a:p>
          </p:txBody>
        </p:sp>
        <p:sp>
          <p:nvSpPr>
            <p:cNvPr id="48" name="TextBox 47"/>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Tree>
    <p:extLst>
      <p:ext uri="{BB962C8B-B14F-4D97-AF65-F5344CB8AC3E}">
        <p14:creationId xmlns:p14="http://schemas.microsoft.com/office/powerpoint/2010/main" xmlns="" val="233590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9525" y="-1"/>
            <a:ext cx="9162288" cy="458114"/>
            <a:chOff x="-9525" y="-1"/>
            <a:chExt cx="9162288" cy="458114"/>
          </a:xfrm>
        </p:grpSpPr>
        <p:sp>
          <p:nvSpPr>
            <p:cNvPr id="12" name="Rectangle 11"/>
            <p:cNvSpPr>
              <a:spLocks noChangeAspect="1"/>
            </p:cNvSpPr>
            <p:nvPr/>
          </p:nvSpPr>
          <p:spPr bwMode="auto">
            <a:xfrm>
              <a:off x="-9525" y="-1"/>
              <a:ext cx="9162288" cy="458114"/>
            </a:xfrm>
            <a:prstGeom prst="rect">
              <a:avLst/>
            </a:prstGeom>
            <a:solidFill>
              <a:srgbClr val="8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charset="0"/>
              </a:endParaRPr>
            </a:p>
          </p:txBody>
        </p:sp>
        <p:sp>
          <p:nvSpPr>
            <p:cNvPr id="13" name="TextBox 12"/>
            <p:cNvSpPr txBox="1"/>
            <p:nvPr/>
          </p:nvSpPr>
          <p:spPr>
            <a:xfrm>
              <a:off x="16630" y="30718"/>
              <a:ext cx="2808782" cy="400110"/>
            </a:xfrm>
            <a:prstGeom prst="rect">
              <a:avLst/>
            </a:prstGeom>
            <a:solidFill>
              <a:srgbClr val="FFC000"/>
            </a:solidFill>
          </p:spPr>
          <p:txBody>
            <a:bodyPr wrap="none" rtlCol="0">
              <a:spAutoFit/>
            </a:bodyPr>
            <a:lstStyle/>
            <a:p>
              <a:r>
                <a:rPr lang="en-US" sz="2000" b="1" dirty="0" smtClean="0"/>
                <a:t>Background/Methods</a:t>
              </a:r>
              <a:endParaRPr lang="en-US" sz="2000" b="1" dirty="0"/>
            </a:p>
          </p:txBody>
        </p:sp>
        <p:sp>
          <p:nvSpPr>
            <p:cNvPr id="18" name="TextBox 17"/>
            <p:cNvSpPr txBox="1"/>
            <p:nvPr/>
          </p:nvSpPr>
          <p:spPr>
            <a:xfrm>
              <a:off x="4010025" y="38100"/>
              <a:ext cx="1111202" cy="400110"/>
            </a:xfrm>
            <a:prstGeom prst="rect">
              <a:avLst/>
            </a:prstGeom>
            <a:noFill/>
          </p:spPr>
          <p:txBody>
            <a:bodyPr wrap="none" rtlCol="0">
              <a:spAutoFit/>
            </a:bodyPr>
            <a:lstStyle/>
            <a:p>
              <a:r>
                <a:rPr lang="en-US" sz="2000" b="1" dirty="0" smtClean="0">
                  <a:solidFill>
                    <a:schemeClr val="bg1">
                      <a:lumMod val="75000"/>
                    </a:schemeClr>
                  </a:solidFill>
                </a:rPr>
                <a:t>Results</a:t>
              </a:r>
              <a:endParaRPr lang="en-US" sz="2000" b="1" dirty="0">
                <a:solidFill>
                  <a:schemeClr val="bg1">
                    <a:lumMod val="75000"/>
                  </a:schemeClr>
                </a:solidFill>
              </a:endParaRPr>
            </a:p>
          </p:txBody>
        </p:sp>
        <p:sp>
          <p:nvSpPr>
            <p:cNvPr id="21" name="TextBox 20"/>
            <p:cNvSpPr txBox="1"/>
            <p:nvPr/>
          </p:nvSpPr>
          <p:spPr>
            <a:xfrm>
              <a:off x="6466664" y="28575"/>
              <a:ext cx="2677336" cy="400110"/>
            </a:xfrm>
            <a:prstGeom prst="rect">
              <a:avLst/>
            </a:prstGeom>
            <a:noFill/>
          </p:spPr>
          <p:txBody>
            <a:bodyPr wrap="none" rtlCol="0">
              <a:spAutoFit/>
            </a:bodyPr>
            <a:lstStyle/>
            <a:p>
              <a:r>
                <a:rPr lang="en-US" sz="2000" b="1" dirty="0" smtClean="0">
                  <a:solidFill>
                    <a:schemeClr val="bg1">
                      <a:lumMod val="75000"/>
                    </a:schemeClr>
                  </a:solidFill>
                </a:rPr>
                <a:t>Summary/Questions</a:t>
              </a:r>
              <a:endParaRPr lang="en-US" sz="2000" b="1" dirty="0">
                <a:solidFill>
                  <a:schemeClr val="bg1">
                    <a:lumMod val="75000"/>
                  </a:schemeClr>
                </a:solidFill>
              </a:endParaRPr>
            </a:p>
          </p:txBody>
        </p:sp>
      </p:grpSp>
      <p:sp>
        <p:nvSpPr>
          <p:cNvPr id="10" name="Title 1"/>
          <p:cNvSpPr>
            <a:spLocks noGrp="1"/>
          </p:cNvSpPr>
          <p:nvPr>
            <p:ph type="title"/>
          </p:nvPr>
        </p:nvSpPr>
        <p:spPr bwMode="auto">
          <a:xfrm>
            <a:off x="457200" y="533400"/>
            <a:ext cx="8226425" cy="6746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Objective 3: Determine the Probability of Passage and PIT-tag Detection at Willamette Falls Dam </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xmlns="" val="0"/>
              </a:ext>
            </a:extLst>
          </a:blip>
          <a:srcRect b="6061"/>
          <a:stretch/>
        </p:blipFill>
        <p:spPr>
          <a:xfrm>
            <a:off x="762000" y="1447800"/>
            <a:ext cx="7650913" cy="4724400"/>
          </a:xfrm>
          <a:prstGeom prst="rect">
            <a:avLst/>
          </a:prstGeom>
          <a:ln w="12700">
            <a:solidFill>
              <a:schemeClr val="tx1"/>
            </a:solidFill>
          </a:ln>
        </p:spPr>
      </p:pic>
    </p:spTree>
    <p:extLst>
      <p:ext uri="{BB962C8B-B14F-4D97-AF65-F5344CB8AC3E}">
        <p14:creationId xmlns:p14="http://schemas.microsoft.com/office/powerpoint/2010/main" xmlns="" val="828644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77691</TotalTime>
  <Pages>4</Pages>
  <Words>1028</Words>
  <Application>Microsoft Office PowerPoint</Application>
  <PresentationFormat>On-screen Show (4:3)</PresentationFormat>
  <Paragraphs>322</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Desktop</vt:lpstr>
      <vt:lpstr>Slide 1</vt:lpstr>
      <vt:lpstr>Study Area</vt:lpstr>
      <vt:lpstr>Objectives</vt:lpstr>
      <vt:lpstr>Objective 1: Passage Survival at Detroit Dam</vt:lpstr>
      <vt:lpstr>PIT-tag Detections at Willamette Falls Dam</vt:lpstr>
      <vt:lpstr>Objective 2: Describe Passage at Bennett Dam</vt:lpstr>
      <vt:lpstr>Objective 2: Describe Passage at Bennett Dam</vt:lpstr>
      <vt:lpstr>Objective 2: Describe Passage at Bennett Dam</vt:lpstr>
      <vt:lpstr>Objective 3: Determine the Probability of Passage and PIT-tag Detection at Willamette Falls Dam </vt:lpstr>
      <vt:lpstr>Tagging and Release</vt:lpstr>
      <vt:lpstr>Detection Locations</vt:lpstr>
      <vt:lpstr>Travel Time in Detroit Reservoir</vt:lpstr>
      <vt:lpstr>Spill and Near Dam Detections</vt:lpstr>
      <vt:lpstr>Spill and Near Dam Detections</vt:lpstr>
      <vt:lpstr>Passage at Bennett Dam Complex</vt:lpstr>
      <vt:lpstr>Passage at Bennett Dam Complex</vt:lpstr>
      <vt:lpstr>Residence Time in the Stayton Canal</vt:lpstr>
      <vt:lpstr>Probability of Passage and Detection at Willamette Falls Dam</vt:lpstr>
      <vt:lpstr>Period of Fish Passage</vt:lpstr>
      <vt:lpstr>Passage Routes and Flow</vt:lpstr>
      <vt:lpstr>Additional Data</vt:lpstr>
      <vt:lpstr>Summary</vt:lpstr>
      <vt:lpstr>Acknowledgements</vt:lpstr>
      <vt:lpstr>Slide 24</vt:lpstr>
      <vt:lpstr>Paired Release Recapture Study Design</vt:lpstr>
      <vt:lpstr>Temperature Control Spill in Late Summer</vt:lpstr>
    </vt:vector>
  </TitlesOfParts>
  <Manager>Visual Identity Committee</Manager>
  <Company>USGS</Company>
  <LinksUpToDate>false</LinksUpToDate>
  <SharedDoc>false</SharedDoc>
  <HyperlinkBase>http://www.usgs.gov/visual-id/specs/slides/slide.html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Information and a Collection of Templates for USGS Slide Presentations</dc:title>
  <dc:subject>General Information and Templates with USGS Visual Identity (VID)</dc:subject>
  <dc:creator>Source: Carolyn Reid and Maura Harrison</dc:creator>
  <cp:keywords>slides, vugraphs, presentation, Arial, font, windows, templates</cp:keywords>
  <dc:description>Updated to incorporate revised Visual Identity (VID) System guidelines on fonts.  An exception to using the VID fonts is allowed for presentation materials.   The font Arial Bold should be substituted for the VID fonts Univers Condensed Bold and Times Roman</dc:description>
  <cp:lastModifiedBy>r1acebj9</cp:lastModifiedBy>
  <cp:revision>4090</cp:revision>
  <cp:lastPrinted>2015-02-10T20:52:47Z</cp:lastPrinted>
  <dcterms:created xsi:type="dcterms:W3CDTF">1998-01-16T15:44:57Z</dcterms:created>
  <dcterms:modified xsi:type="dcterms:W3CDTF">2015-02-12T15:52:29Z</dcterms:modified>
  <cp:category>slide presentation template</cp:category>
</cp:coreProperties>
</file>